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4" r:id="rId2"/>
    <p:sldMasterId id="2147483686" r:id="rId3"/>
  </p:sldMasterIdLst>
  <p:notesMasterIdLst>
    <p:notesMasterId r:id="rId56"/>
  </p:notesMasterIdLst>
  <p:handoutMasterIdLst>
    <p:handoutMasterId r:id="rId57"/>
  </p:handoutMasterIdLst>
  <p:sldIdLst>
    <p:sldId id="288" r:id="rId4"/>
    <p:sldId id="286" r:id="rId5"/>
    <p:sldId id="292" r:id="rId6"/>
    <p:sldId id="296" r:id="rId7"/>
    <p:sldId id="317" r:id="rId8"/>
    <p:sldId id="318" r:id="rId9"/>
    <p:sldId id="291" r:id="rId10"/>
    <p:sldId id="301" r:id="rId11"/>
    <p:sldId id="339" r:id="rId12"/>
    <p:sldId id="340" r:id="rId13"/>
    <p:sldId id="341" r:id="rId14"/>
    <p:sldId id="342" r:id="rId15"/>
    <p:sldId id="343" r:id="rId16"/>
    <p:sldId id="344" r:id="rId17"/>
    <p:sldId id="298" r:id="rId18"/>
    <p:sldId id="302" r:id="rId19"/>
    <p:sldId id="300" r:id="rId20"/>
    <p:sldId id="303" r:id="rId21"/>
    <p:sldId id="299" r:id="rId22"/>
    <p:sldId id="305" r:id="rId23"/>
    <p:sldId id="324" r:id="rId24"/>
    <p:sldId id="345" r:id="rId25"/>
    <p:sldId id="306" r:id="rId26"/>
    <p:sldId id="325" r:id="rId27"/>
    <p:sldId id="307" r:id="rId28"/>
    <p:sldId id="347" r:id="rId29"/>
    <p:sldId id="308" r:id="rId30"/>
    <p:sldId id="346" r:id="rId31"/>
    <p:sldId id="322" r:id="rId32"/>
    <p:sldId id="321" r:id="rId33"/>
    <p:sldId id="323" r:id="rId34"/>
    <p:sldId id="315" r:id="rId35"/>
    <p:sldId id="316" r:id="rId36"/>
    <p:sldId id="309" r:id="rId37"/>
    <p:sldId id="310" r:id="rId38"/>
    <p:sldId id="311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48" r:id="rId49"/>
    <p:sldId id="336" r:id="rId50"/>
    <p:sldId id="337" r:id="rId51"/>
    <p:sldId id="338" r:id="rId52"/>
    <p:sldId id="312" r:id="rId53"/>
    <p:sldId id="313" r:id="rId54"/>
    <p:sldId id="314" r:id="rId55"/>
  </p:sldIdLst>
  <p:sldSz cx="9144000" cy="6858000" type="screen4x3"/>
  <p:notesSz cx="6858000" cy="9144000"/>
  <p:defaultTextStyle>
    <a:defPPr>
      <a:defRPr lang="en-SG"/>
    </a:defPPr>
    <a:lvl1pPr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B47"/>
    <a:srgbClr val="7AA05C"/>
    <a:srgbClr val="333399"/>
    <a:srgbClr val="5F5F5F"/>
    <a:srgbClr val="808080"/>
    <a:srgbClr val="000000"/>
    <a:srgbClr val="CC0000"/>
    <a:srgbClr val="5E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7" autoAdjust="0"/>
    <p:restoredTop sz="94660" autoAdjust="0"/>
  </p:normalViewPr>
  <p:slideViewPr>
    <p:cSldViewPr>
      <p:cViewPr varScale="1">
        <p:scale>
          <a:sx n="91" d="100"/>
          <a:sy n="91" d="100"/>
        </p:scale>
        <p:origin x="18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D2D12-391B-4CA1-9B33-43481A5F4340}" type="doc">
      <dgm:prSet loTypeId="urn:microsoft.com/office/officeart/2005/8/layout/chevron1" loCatId="process" qsTypeId="urn:microsoft.com/office/officeart/2005/8/quickstyle/simple1" qsCatId="simple" csTypeId="urn:microsoft.com/office/officeart/2005/8/colors/accent1_4" csCatId="accent1" phldr="1"/>
      <dgm:spPr/>
    </dgm:pt>
    <dgm:pt modelId="{9A1C9907-BF7B-433C-84D8-AE2F84B3723B}">
      <dgm:prSet phldrT="[Text]" custT="1"/>
      <dgm:spPr/>
      <dgm:t>
        <a:bodyPr/>
        <a:lstStyle/>
        <a:p>
          <a:r>
            <a:rPr lang="vi-V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Nhu cầu</a:t>
          </a:r>
          <a:endParaRPr lang="en-US" sz="19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BABD3C-6A01-40E6-9EF4-A5A20073FBAC}" type="parTrans" cxnId="{974001FD-2992-4CDB-9497-713D836CCCB9}">
      <dgm:prSet/>
      <dgm:spPr/>
      <dgm:t>
        <a:bodyPr/>
        <a:lstStyle/>
        <a:p>
          <a:endParaRPr lang="en-US"/>
        </a:p>
      </dgm:t>
    </dgm:pt>
    <dgm:pt modelId="{0329F05F-60C1-40AA-BFC2-A1C2D44BB3B5}" type="sibTrans" cxnId="{974001FD-2992-4CDB-9497-713D836CCCB9}">
      <dgm:prSet/>
      <dgm:spPr/>
      <dgm:t>
        <a:bodyPr/>
        <a:lstStyle/>
        <a:p>
          <a:endParaRPr lang="en-US"/>
        </a:p>
      </dgm:t>
    </dgm:pt>
    <dgm:pt modelId="{9B4599D3-5C9B-4596-AA6D-0BF7424C08CC}">
      <dgm:prSet phldrT="[Text]" custT="1"/>
      <dgm:spPr/>
      <dgm:t>
        <a:bodyPr/>
        <a:lstStyle/>
        <a:p>
          <a:r>
            <a:rPr lang="vi-V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Order</a:t>
          </a:r>
          <a:endParaRPr lang="en-US" sz="19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380322-671C-4CBF-BF7B-7F2BD270306D}" type="parTrans" cxnId="{6890A42E-F9A4-43E1-84B9-1CEB8752F1D6}">
      <dgm:prSet/>
      <dgm:spPr/>
      <dgm:t>
        <a:bodyPr/>
        <a:lstStyle/>
        <a:p>
          <a:endParaRPr lang="en-US"/>
        </a:p>
      </dgm:t>
    </dgm:pt>
    <dgm:pt modelId="{AC30EE8D-7F50-4C98-900A-14E7D00763EB}" type="sibTrans" cxnId="{6890A42E-F9A4-43E1-84B9-1CEB8752F1D6}">
      <dgm:prSet/>
      <dgm:spPr/>
      <dgm:t>
        <a:bodyPr/>
        <a:lstStyle/>
        <a:p>
          <a:endParaRPr lang="en-US"/>
        </a:p>
      </dgm:t>
    </dgm:pt>
    <dgm:pt modelId="{149CE1FF-B4DD-445E-AFE7-CDCE6890EAEC}">
      <dgm:prSet phldrT="[Text]" custT="1"/>
      <dgm:spPr/>
      <dgm:t>
        <a:bodyPr/>
        <a:lstStyle/>
        <a:p>
          <a:r>
            <a:rPr lang="vi-V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Kho NK</a:t>
          </a:r>
          <a:endParaRPr lang="en-US" sz="19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360124-187C-474D-8FCC-40533934764C}" type="parTrans" cxnId="{C4E9E134-8AD0-458E-BE50-17B2023163B9}">
      <dgm:prSet/>
      <dgm:spPr/>
      <dgm:t>
        <a:bodyPr/>
        <a:lstStyle/>
        <a:p>
          <a:endParaRPr lang="en-US"/>
        </a:p>
      </dgm:t>
    </dgm:pt>
    <dgm:pt modelId="{5D638391-B57F-432F-A25E-FBDE85B57126}" type="sibTrans" cxnId="{C4E9E134-8AD0-458E-BE50-17B2023163B9}">
      <dgm:prSet/>
      <dgm:spPr/>
      <dgm:t>
        <a:bodyPr/>
        <a:lstStyle/>
        <a:p>
          <a:endParaRPr lang="en-US"/>
        </a:p>
      </dgm:t>
    </dgm:pt>
    <dgm:pt modelId="{A48DD436-06F4-48E7-9B21-E92061A32644}">
      <dgm:prSet phldrT="[Text]" custT="1"/>
      <dgm:spPr/>
      <dgm:t>
        <a:bodyPr/>
        <a:lstStyle/>
        <a:p>
          <a:r>
            <a:rPr lang="vi-V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Logistics</a:t>
          </a:r>
          <a:endParaRPr lang="en-US" sz="19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AB35E8-0610-41E3-AA82-12C40E1F0B14}" type="parTrans" cxnId="{CBA5F31D-05CF-4AFD-AE3E-DDE708EB2A3F}">
      <dgm:prSet/>
      <dgm:spPr/>
      <dgm:t>
        <a:bodyPr/>
        <a:lstStyle/>
        <a:p>
          <a:endParaRPr lang="en-US"/>
        </a:p>
      </dgm:t>
    </dgm:pt>
    <dgm:pt modelId="{6EE4BA3B-6923-45F7-8B03-997480DFBD4C}" type="sibTrans" cxnId="{CBA5F31D-05CF-4AFD-AE3E-DDE708EB2A3F}">
      <dgm:prSet/>
      <dgm:spPr/>
      <dgm:t>
        <a:bodyPr/>
        <a:lstStyle/>
        <a:p>
          <a:endParaRPr lang="en-US"/>
        </a:p>
      </dgm:t>
    </dgm:pt>
    <dgm:pt modelId="{272893BD-8BCA-4B69-95BC-F9BABF74F036}">
      <dgm:prSet phldrT="[Text]" custT="1"/>
      <dgm:spPr/>
      <dgm:t>
        <a:bodyPr/>
        <a:lstStyle/>
        <a:p>
          <a:r>
            <a:rPr lang="vi-V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Purcha -sing</a:t>
          </a:r>
          <a:endParaRPr lang="en-US" sz="19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E18B9F-0C3B-46AA-8C0F-E4B1D46F482F}" type="parTrans" cxnId="{F183C354-BB25-4515-A068-BE44379C7416}">
      <dgm:prSet/>
      <dgm:spPr/>
      <dgm:t>
        <a:bodyPr/>
        <a:lstStyle/>
        <a:p>
          <a:endParaRPr lang="en-US"/>
        </a:p>
      </dgm:t>
    </dgm:pt>
    <dgm:pt modelId="{5F5BBC39-F26A-441B-9760-35E8E4A4A061}" type="sibTrans" cxnId="{F183C354-BB25-4515-A068-BE44379C7416}">
      <dgm:prSet/>
      <dgm:spPr/>
      <dgm:t>
        <a:bodyPr/>
        <a:lstStyle/>
        <a:p>
          <a:endParaRPr lang="en-US"/>
        </a:p>
      </dgm:t>
    </dgm:pt>
    <dgm:pt modelId="{2A2F05E5-D7D6-4695-80D9-76840FF88B07}">
      <dgm:prSet phldrT="[Text]" custT="1"/>
      <dgm:spPr/>
      <dgm:t>
        <a:bodyPr/>
        <a:lstStyle/>
        <a:p>
          <a:r>
            <a:rPr lang="vi-V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Supplier</a:t>
          </a:r>
          <a:endParaRPr lang="en-US" sz="19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94E9DB-D248-4A91-B24D-9C4C20550B20}" type="parTrans" cxnId="{B6205D07-AFE9-4C5E-AC91-A43ED80CE674}">
      <dgm:prSet/>
      <dgm:spPr/>
      <dgm:t>
        <a:bodyPr/>
        <a:lstStyle/>
        <a:p>
          <a:endParaRPr lang="en-US"/>
        </a:p>
      </dgm:t>
    </dgm:pt>
    <dgm:pt modelId="{B7A95E97-7948-44B7-965B-2576F519896D}" type="sibTrans" cxnId="{B6205D07-AFE9-4C5E-AC91-A43ED80CE674}">
      <dgm:prSet/>
      <dgm:spPr/>
      <dgm:t>
        <a:bodyPr/>
        <a:lstStyle/>
        <a:p>
          <a:endParaRPr lang="en-US"/>
        </a:p>
      </dgm:t>
    </dgm:pt>
    <dgm:pt modelId="{92491E3A-E5C9-41DD-A492-770138A4511C}" type="pres">
      <dgm:prSet presAssocID="{559D2D12-391B-4CA1-9B33-43481A5F4340}" presName="Name0" presStyleCnt="0">
        <dgm:presLayoutVars>
          <dgm:dir/>
          <dgm:animLvl val="lvl"/>
          <dgm:resizeHandles val="exact"/>
        </dgm:presLayoutVars>
      </dgm:prSet>
      <dgm:spPr/>
    </dgm:pt>
    <dgm:pt modelId="{86695829-0405-47DE-84D7-034CED1A5DD4}" type="pres">
      <dgm:prSet presAssocID="{9A1C9907-BF7B-433C-84D8-AE2F84B3723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923E50-DA98-47A0-9287-31EBD25E4599}" type="pres">
      <dgm:prSet presAssocID="{0329F05F-60C1-40AA-BFC2-A1C2D44BB3B5}" presName="parTxOnlySpace" presStyleCnt="0"/>
      <dgm:spPr/>
    </dgm:pt>
    <dgm:pt modelId="{1499B3EE-09F9-4210-865B-961A96DEECC6}" type="pres">
      <dgm:prSet presAssocID="{9B4599D3-5C9B-4596-AA6D-0BF7424C08C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4E8F9-C91F-469A-94E4-4A3368C9F4AE}" type="pres">
      <dgm:prSet presAssocID="{AC30EE8D-7F50-4C98-900A-14E7D00763EB}" presName="parTxOnlySpace" presStyleCnt="0"/>
      <dgm:spPr/>
    </dgm:pt>
    <dgm:pt modelId="{C9170FF3-B183-42F7-A88C-A9A29D5BE4AD}" type="pres">
      <dgm:prSet presAssocID="{272893BD-8BCA-4B69-95BC-F9BABF74F03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B2ABB-B26E-496F-ADBF-744B145852D7}" type="pres">
      <dgm:prSet presAssocID="{5F5BBC39-F26A-441B-9760-35E8E4A4A061}" presName="parTxOnlySpace" presStyleCnt="0"/>
      <dgm:spPr/>
    </dgm:pt>
    <dgm:pt modelId="{89C82C5E-4D0F-4C10-B8F0-513D4963B507}" type="pres">
      <dgm:prSet presAssocID="{2A2F05E5-D7D6-4695-80D9-76840FF88B0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0490F-3F26-47D3-8FE2-06CF4FB67905}" type="pres">
      <dgm:prSet presAssocID="{B7A95E97-7948-44B7-965B-2576F519896D}" presName="parTxOnlySpace" presStyleCnt="0"/>
      <dgm:spPr/>
    </dgm:pt>
    <dgm:pt modelId="{DA1F7A34-FE13-42C5-8B6D-6D562B71ED67}" type="pres">
      <dgm:prSet presAssocID="{A48DD436-06F4-48E7-9B21-E92061A3264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5E110-0723-4527-BBB9-E368290CC76D}" type="pres">
      <dgm:prSet presAssocID="{6EE4BA3B-6923-45F7-8B03-997480DFBD4C}" presName="parTxOnlySpace" presStyleCnt="0"/>
      <dgm:spPr/>
    </dgm:pt>
    <dgm:pt modelId="{1F22093E-B3A1-4154-806D-FEB8034B1BD6}" type="pres">
      <dgm:prSet presAssocID="{149CE1FF-B4DD-445E-AFE7-CDCE6890EAE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6EEEDA-9681-43FF-ACB2-EDB8CCC20F4F}" type="presOf" srcId="{149CE1FF-B4DD-445E-AFE7-CDCE6890EAEC}" destId="{1F22093E-B3A1-4154-806D-FEB8034B1BD6}" srcOrd="0" destOrd="0" presId="urn:microsoft.com/office/officeart/2005/8/layout/chevron1"/>
    <dgm:cxn modelId="{4DF1DB8C-D120-4C37-AFEC-49A1280E8AB5}" type="presOf" srcId="{2A2F05E5-D7D6-4695-80D9-76840FF88B07}" destId="{89C82C5E-4D0F-4C10-B8F0-513D4963B507}" srcOrd="0" destOrd="0" presId="urn:microsoft.com/office/officeart/2005/8/layout/chevron1"/>
    <dgm:cxn modelId="{81ED10FD-B382-4CF2-BF00-9F2DEFAA5F0A}" type="presOf" srcId="{559D2D12-391B-4CA1-9B33-43481A5F4340}" destId="{92491E3A-E5C9-41DD-A492-770138A4511C}" srcOrd="0" destOrd="0" presId="urn:microsoft.com/office/officeart/2005/8/layout/chevron1"/>
    <dgm:cxn modelId="{F183C354-BB25-4515-A068-BE44379C7416}" srcId="{559D2D12-391B-4CA1-9B33-43481A5F4340}" destId="{272893BD-8BCA-4B69-95BC-F9BABF74F036}" srcOrd="2" destOrd="0" parTransId="{8FE18B9F-0C3B-46AA-8C0F-E4B1D46F482F}" sibTransId="{5F5BBC39-F26A-441B-9760-35E8E4A4A061}"/>
    <dgm:cxn modelId="{DF282D62-8CDC-44C0-8D41-C50162283C03}" type="presOf" srcId="{272893BD-8BCA-4B69-95BC-F9BABF74F036}" destId="{C9170FF3-B183-42F7-A88C-A9A29D5BE4AD}" srcOrd="0" destOrd="0" presId="urn:microsoft.com/office/officeart/2005/8/layout/chevron1"/>
    <dgm:cxn modelId="{6890A42E-F9A4-43E1-84B9-1CEB8752F1D6}" srcId="{559D2D12-391B-4CA1-9B33-43481A5F4340}" destId="{9B4599D3-5C9B-4596-AA6D-0BF7424C08CC}" srcOrd="1" destOrd="0" parTransId="{F6380322-671C-4CBF-BF7B-7F2BD270306D}" sibTransId="{AC30EE8D-7F50-4C98-900A-14E7D00763EB}"/>
    <dgm:cxn modelId="{974001FD-2992-4CDB-9497-713D836CCCB9}" srcId="{559D2D12-391B-4CA1-9B33-43481A5F4340}" destId="{9A1C9907-BF7B-433C-84D8-AE2F84B3723B}" srcOrd="0" destOrd="0" parTransId="{2CBABD3C-6A01-40E6-9EF4-A5A20073FBAC}" sibTransId="{0329F05F-60C1-40AA-BFC2-A1C2D44BB3B5}"/>
    <dgm:cxn modelId="{07A56234-01E5-4241-84DD-BF8E64AE7358}" type="presOf" srcId="{9A1C9907-BF7B-433C-84D8-AE2F84B3723B}" destId="{86695829-0405-47DE-84D7-034CED1A5DD4}" srcOrd="0" destOrd="0" presId="urn:microsoft.com/office/officeart/2005/8/layout/chevron1"/>
    <dgm:cxn modelId="{3F029C43-5641-4559-A0E7-2C1117407FF5}" type="presOf" srcId="{A48DD436-06F4-48E7-9B21-E92061A32644}" destId="{DA1F7A34-FE13-42C5-8B6D-6D562B71ED67}" srcOrd="0" destOrd="0" presId="urn:microsoft.com/office/officeart/2005/8/layout/chevron1"/>
    <dgm:cxn modelId="{7041B831-6F98-421D-A22A-5E4C336D6229}" type="presOf" srcId="{9B4599D3-5C9B-4596-AA6D-0BF7424C08CC}" destId="{1499B3EE-09F9-4210-865B-961A96DEECC6}" srcOrd="0" destOrd="0" presId="urn:microsoft.com/office/officeart/2005/8/layout/chevron1"/>
    <dgm:cxn modelId="{C4E9E134-8AD0-458E-BE50-17B2023163B9}" srcId="{559D2D12-391B-4CA1-9B33-43481A5F4340}" destId="{149CE1FF-B4DD-445E-AFE7-CDCE6890EAEC}" srcOrd="5" destOrd="0" parTransId="{D5360124-187C-474D-8FCC-40533934764C}" sibTransId="{5D638391-B57F-432F-A25E-FBDE85B57126}"/>
    <dgm:cxn modelId="{CBA5F31D-05CF-4AFD-AE3E-DDE708EB2A3F}" srcId="{559D2D12-391B-4CA1-9B33-43481A5F4340}" destId="{A48DD436-06F4-48E7-9B21-E92061A32644}" srcOrd="4" destOrd="0" parTransId="{84AB35E8-0610-41E3-AA82-12C40E1F0B14}" sibTransId="{6EE4BA3B-6923-45F7-8B03-997480DFBD4C}"/>
    <dgm:cxn modelId="{B6205D07-AFE9-4C5E-AC91-A43ED80CE674}" srcId="{559D2D12-391B-4CA1-9B33-43481A5F4340}" destId="{2A2F05E5-D7D6-4695-80D9-76840FF88B07}" srcOrd="3" destOrd="0" parTransId="{6D94E9DB-D248-4A91-B24D-9C4C20550B20}" sibTransId="{B7A95E97-7948-44B7-965B-2576F519896D}"/>
    <dgm:cxn modelId="{55FDBE81-24FB-4C88-AAA8-9FB82DF063D7}" type="presParOf" srcId="{92491E3A-E5C9-41DD-A492-770138A4511C}" destId="{86695829-0405-47DE-84D7-034CED1A5DD4}" srcOrd="0" destOrd="0" presId="urn:microsoft.com/office/officeart/2005/8/layout/chevron1"/>
    <dgm:cxn modelId="{E83D8C37-0420-46D9-B053-5FE18AAB105D}" type="presParOf" srcId="{92491E3A-E5C9-41DD-A492-770138A4511C}" destId="{0C923E50-DA98-47A0-9287-31EBD25E4599}" srcOrd="1" destOrd="0" presId="urn:microsoft.com/office/officeart/2005/8/layout/chevron1"/>
    <dgm:cxn modelId="{D42DB139-0662-4E89-AF27-68B2A1204962}" type="presParOf" srcId="{92491E3A-E5C9-41DD-A492-770138A4511C}" destId="{1499B3EE-09F9-4210-865B-961A96DEECC6}" srcOrd="2" destOrd="0" presId="urn:microsoft.com/office/officeart/2005/8/layout/chevron1"/>
    <dgm:cxn modelId="{06D4E2D9-D568-4C72-8B70-5DD2C592134B}" type="presParOf" srcId="{92491E3A-E5C9-41DD-A492-770138A4511C}" destId="{97E4E8F9-C91F-469A-94E4-4A3368C9F4AE}" srcOrd="3" destOrd="0" presId="urn:microsoft.com/office/officeart/2005/8/layout/chevron1"/>
    <dgm:cxn modelId="{54C0D4E0-956F-444E-A43B-9A13CBC77E90}" type="presParOf" srcId="{92491E3A-E5C9-41DD-A492-770138A4511C}" destId="{C9170FF3-B183-42F7-A88C-A9A29D5BE4AD}" srcOrd="4" destOrd="0" presId="urn:microsoft.com/office/officeart/2005/8/layout/chevron1"/>
    <dgm:cxn modelId="{E22AFCC5-FEE1-48B9-9BD6-D369FD133854}" type="presParOf" srcId="{92491E3A-E5C9-41DD-A492-770138A4511C}" destId="{78BB2ABB-B26E-496F-ADBF-744B145852D7}" srcOrd="5" destOrd="0" presId="urn:microsoft.com/office/officeart/2005/8/layout/chevron1"/>
    <dgm:cxn modelId="{58AE6E08-2AC3-4D67-8CA1-BF63694EB488}" type="presParOf" srcId="{92491E3A-E5C9-41DD-A492-770138A4511C}" destId="{89C82C5E-4D0F-4C10-B8F0-513D4963B507}" srcOrd="6" destOrd="0" presId="urn:microsoft.com/office/officeart/2005/8/layout/chevron1"/>
    <dgm:cxn modelId="{69F8458C-1779-4607-9276-83CF5D565AC9}" type="presParOf" srcId="{92491E3A-E5C9-41DD-A492-770138A4511C}" destId="{4DD0490F-3F26-47D3-8FE2-06CF4FB67905}" srcOrd="7" destOrd="0" presId="urn:microsoft.com/office/officeart/2005/8/layout/chevron1"/>
    <dgm:cxn modelId="{8ADBBA26-1BBD-4D5C-B5FF-105F61A42B2E}" type="presParOf" srcId="{92491E3A-E5C9-41DD-A492-770138A4511C}" destId="{DA1F7A34-FE13-42C5-8B6D-6D562B71ED67}" srcOrd="8" destOrd="0" presId="urn:microsoft.com/office/officeart/2005/8/layout/chevron1"/>
    <dgm:cxn modelId="{6B26EFB0-3EA8-45A5-BBFF-2E6952F706F4}" type="presParOf" srcId="{92491E3A-E5C9-41DD-A492-770138A4511C}" destId="{6395E110-0723-4527-BBB9-E368290CC76D}" srcOrd="9" destOrd="0" presId="urn:microsoft.com/office/officeart/2005/8/layout/chevron1"/>
    <dgm:cxn modelId="{1DC17F58-6D1A-4A10-A683-649D25AC7714}" type="presParOf" srcId="{92491E3A-E5C9-41DD-A492-770138A4511C}" destId="{1F22093E-B3A1-4154-806D-FEB8034B1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95829-0405-47DE-84D7-034CED1A5DD4}">
      <dsp:nvSpPr>
        <dsp:cNvPr id="0" name=""/>
        <dsp:cNvSpPr/>
      </dsp:nvSpPr>
      <dsp:spPr>
        <a:xfrm>
          <a:off x="4254" y="2150238"/>
          <a:ext cx="1582628" cy="633051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Nhu cầu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780" y="2150238"/>
        <a:ext cx="949577" cy="633051"/>
      </dsp:txXfrm>
    </dsp:sp>
    <dsp:sp modelId="{1499B3EE-09F9-4210-865B-961A96DEECC6}">
      <dsp:nvSpPr>
        <dsp:cNvPr id="0" name=""/>
        <dsp:cNvSpPr/>
      </dsp:nvSpPr>
      <dsp:spPr>
        <a:xfrm>
          <a:off x="1428620" y="2150238"/>
          <a:ext cx="1582628" cy="633051"/>
        </a:xfrm>
        <a:prstGeom prst="chevron">
          <a:avLst/>
        </a:prstGeom>
        <a:solidFill>
          <a:schemeClr val="accent1">
            <a:shade val="50000"/>
            <a:hueOff val="-127905"/>
            <a:satOff val="-6028"/>
            <a:lumOff val="147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Order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5146" y="2150238"/>
        <a:ext cx="949577" cy="633051"/>
      </dsp:txXfrm>
    </dsp:sp>
    <dsp:sp modelId="{C9170FF3-B183-42F7-A88C-A9A29D5BE4AD}">
      <dsp:nvSpPr>
        <dsp:cNvPr id="0" name=""/>
        <dsp:cNvSpPr/>
      </dsp:nvSpPr>
      <dsp:spPr>
        <a:xfrm>
          <a:off x="2852986" y="2150238"/>
          <a:ext cx="1582628" cy="633051"/>
        </a:xfrm>
        <a:prstGeom prst="chevron">
          <a:avLst/>
        </a:prstGeom>
        <a:solidFill>
          <a:schemeClr val="accent1">
            <a:shade val="50000"/>
            <a:hueOff val="-255811"/>
            <a:satOff val="-12055"/>
            <a:lumOff val="29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Purcha -sing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69512" y="2150238"/>
        <a:ext cx="949577" cy="633051"/>
      </dsp:txXfrm>
    </dsp:sp>
    <dsp:sp modelId="{89C82C5E-4D0F-4C10-B8F0-513D4963B507}">
      <dsp:nvSpPr>
        <dsp:cNvPr id="0" name=""/>
        <dsp:cNvSpPr/>
      </dsp:nvSpPr>
      <dsp:spPr>
        <a:xfrm>
          <a:off x="4277352" y="2150238"/>
          <a:ext cx="1582628" cy="633051"/>
        </a:xfrm>
        <a:prstGeom prst="chevron">
          <a:avLst/>
        </a:prstGeom>
        <a:solidFill>
          <a:schemeClr val="accent1">
            <a:shade val="50000"/>
            <a:hueOff val="-383716"/>
            <a:satOff val="-18083"/>
            <a:lumOff val="443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Supplier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93878" y="2150238"/>
        <a:ext cx="949577" cy="633051"/>
      </dsp:txXfrm>
    </dsp:sp>
    <dsp:sp modelId="{DA1F7A34-FE13-42C5-8B6D-6D562B71ED67}">
      <dsp:nvSpPr>
        <dsp:cNvPr id="0" name=""/>
        <dsp:cNvSpPr/>
      </dsp:nvSpPr>
      <dsp:spPr>
        <a:xfrm>
          <a:off x="5701718" y="2150238"/>
          <a:ext cx="1582628" cy="633051"/>
        </a:xfrm>
        <a:prstGeom prst="chevron">
          <a:avLst/>
        </a:prstGeom>
        <a:solidFill>
          <a:schemeClr val="accent1">
            <a:shade val="50000"/>
            <a:hueOff val="-255811"/>
            <a:satOff val="-12055"/>
            <a:lumOff val="29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Logistics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18244" y="2150238"/>
        <a:ext cx="949577" cy="633051"/>
      </dsp:txXfrm>
    </dsp:sp>
    <dsp:sp modelId="{1F22093E-B3A1-4154-806D-FEB8034B1BD6}">
      <dsp:nvSpPr>
        <dsp:cNvPr id="0" name=""/>
        <dsp:cNvSpPr/>
      </dsp:nvSpPr>
      <dsp:spPr>
        <a:xfrm>
          <a:off x="7126084" y="2150238"/>
          <a:ext cx="1582628" cy="633051"/>
        </a:xfrm>
        <a:prstGeom prst="chevron">
          <a:avLst/>
        </a:prstGeom>
        <a:solidFill>
          <a:schemeClr val="accent1">
            <a:shade val="50000"/>
            <a:hueOff val="-127905"/>
            <a:satOff val="-6028"/>
            <a:lumOff val="147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Kho NK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42610" y="2150238"/>
        <a:ext cx="949577" cy="633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SG" alt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SG" alt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SG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7FD1058C-127A-429A-A524-F9DBC99F07DD}" type="slidenum">
              <a:rPr lang="en-SG" altLang="en-US"/>
              <a:pPr/>
              <a:t>‹#›</a:t>
            </a:fld>
            <a:endParaRPr lang="en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SG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SG" altLang="en-US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SG" altLang="en-US"/>
              <a:t>Click to edit Master text styles</a:t>
            </a:r>
          </a:p>
          <a:p>
            <a:pPr lvl="1"/>
            <a:r>
              <a:rPr lang="en-SG" altLang="en-US"/>
              <a:t>Second level</a:t>
            </a:r>
          </a:p>
          <a:p>
            <a:pPr lvl="2"/>
            <a:r>
              <a:rPr lang="en-SG" altLang="en-US"/>
              <a:t>Third level</a:t>
            </a:r>
          </a:p>
          <a:p>
            <a:pPr lvl="3"/>
            <a:r>
              <a:rPr lang="en-SG" altLang="en-US"/>
              <a:t>Fourth level</a:t>
            </a:r>
          </a:p>
          <a:p>
            <a:pPr lvl="4"/>
            <a:r>
              <a:rPr lang="en-SG" altLang="en-US"/>
              <a:t>Fifth level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SG" altLang="en-US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3B702A67-47F1-4E80-AE4E-471E572EDF32}" type="slidenum">
              <a:rPr lang="en-SG" altLang="en-US"/>
              <a:pPr/>
              <a:t>‹#›</a:t>
            </a:fld>
            <a:endParaRPr lang="en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02A67-47F1-4E80-AE4E-471E572EDF32}" type="slidenum">
              <a:rPr lang="en-SG" altLang="en-US" smtClean="0"/>
              <a:pPr/>
              <a:t>24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297129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0AAE6-88E0-4F00-823A-A1EB9806C789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22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E57114-3B9E-4BF6-8070-9027D3D643F1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1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4506A3-79E8-4CBD-9AE1-787763BEA5EB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34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2CCD-F6EB-4E55-A355-9DE1EA9BC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5583F-2B8E-456C-A178-3AE62D8F8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AC248-CFE2-4522-AA14-843E45F8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F1D0-2E59-4839-83CB-85DBECF6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532CE-5023-4E9A-8478-3FEEE0AB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FB8347-E661-4609-B6ED-0A3278208197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08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21FD-A1DA-4061-A661-90825654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902C-EA68-463B-9BA1-5D0E4F4D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50F70-BAF8-4122-AC3B-BF90B56A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A1E9-EB83-40DE-9EF7-69AC7A03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7CA48-DBE1-4360-8CF7-DCE604FB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59D0D9-A207-49D1-B2FD-8AA072B072F0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564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5768-0D09-47F7-9464-9B01CEA9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25D4-7BDF-4FCD-BBF5-DEA2C37BB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CDCF0-01EE-4CAD-8241-822F9ACB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55587-2A07-4981-9B8F-E6930346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4B537-C4E0-48AD-99AB-2083C3CA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6EF8B5-9212-499C-A763-0B8B0965B65E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825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1BDB-4591-4C2A-A894-308CC63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BD8F-8FA7-49BF-8471-B54F33492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ED04D-A691-4153-BF1F-7D3985149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768E0-CBD1-4DE4-B313-AD99018C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2863E-3B76-46F5-AB46-DC6ADD0A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E2CE6-C219-4C41-BAAF-2428383B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CDAE6E-5F0C-4CF8-8FFC-832AAEE0010D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571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DE79-C8F6-4771-815E-8F426490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153D7-3677-4AAF-98F1-E1B75E3B4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10E25-EB63-454B-8C34-EEBAE940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8388-E443-47AC-974A-CF2E657AD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FA305-45B2-4C59-8061-9A7F362F2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45C72-F720-4DA6-B0EB-7211B99B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71CE3-B50B-48D9-B851-F33A5B17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99226-BC3C-4EB2-96CD-FF59CF00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1D33F2-AEDE-4710-B1EC-379D758B2551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131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D67C-9447-4D77-903D-505B927D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D6AC6-229B-445E-B43C-438EFF1B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2FEC3-5717-4D2F-9CF5-53A29AD6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975B1-7FBE-41AA-80A9-6FCBCFCA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DC8908-7086-418E-B1B1-BC449814320E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7478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2960B-CB42-4A86-959F-368722B0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3056E-6F64-41E2-AFB9-3ACA1688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740D-E297-4343-B262-3AFD4B98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B111C-3A3C-4970-9ADC-086987DE62A5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526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2A95-D1E5-4F98-B297-A66E74D2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5D4D-516E-451C-B1FF-EC67228A2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54F5C-E0E9-4EE9-A679-2E5085B52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51FE9-6484-48A7-848F-C2106A7F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7778-0784-4143-B680-2528369B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A003-E51E-4F06-A96E-5D3FC7EC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1C6900-9496-49C2-BF7E-2C0D49AC5F89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67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CA780F-7EEC-4EE0-BF0D-EE923E7E2A0A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15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077-B348-4246-97AA-D63F3F36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CC359-9339-4AF9-9A41-96A2D5D3A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5A1BF-746E-4CF5-ABD9-E6F51F0AA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AF941-CE3B-440E-8FD4-21B75FA4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7CE2F-7217-496C-9843-ACCA61EC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76CB4-9064-4A69-8371-75EA5EBC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8A60CB-8689-4138-9227-97BD31BC9E0B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582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69CE-98B3-4679-8BE3-479E3DB7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44E97-385E-4FC4-B978-3F431C605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022AF-94B0-4A3E-BB00-FEA6A6D0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C4BC-53FE-4DCC-9E5F-85B38F5D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8C16-753F-42EE-B9B0-9944ABB8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BCA8EB-15E9-4DF0-9141-F792824F23F6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773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92BC8-13C1-45E4-B98E-1C6B59612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DE69B-4FD3-48AB-A217-1415520DB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6DCFD-1532-4C84-8604-D41E8F0E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7328-CE3F-4788-9091-F469D904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B20B9-5479-4614-B4D6-53214807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BF60E0-01E7-4E29-B210-16BD8F322EB5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537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9" name="Picture 67" descr="Picture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6250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28600" y="6553200"/>
            <a:ext cx="2133600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200400" y="6553200"/>
            <a:ext cx="2895600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E7D261-6E50-4A3E-8706-93102B9E8DB0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43400" y="2895600"/>
            <a:ext cx="4038600" cy="685800"/>
          </a:xfrm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SG" alt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4038600"/>
            <a:ext cx="4038600" cy="533400"/>
          </a:xfr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SG" altLang="en-US" noProof="0"/>
          </a:p>
        </p:txBody>
      </p:sp>
      <p:sp>
        <p:nvSpPr>
          <p:cNvPr id="3126" name="AutoShape 54"/>
          <p:cNvSpPr>
            <a:spLocks noChangeArrowheads="1"/>
          </p:cNvSpPr>
          <p:nvPr/>
        </p:nvSpPr>
        <p:spPr bwMode="auto">
          <a:xfrm>
            <a:off x="152400" y="228600"/>
            <a:ext cx="88392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1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140" name="Picture 68" descr="logo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392113"/>
            <a:ext cx="866775" cy="7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54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B24F7A-E5C2-40CB-97B9-49A7D35EC7C6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59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0DE8D2-CB71-402C-8EE4-63895ABDE2F9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793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005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005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FB35CD-BE75-4E02-A8B6-4DFC8A0D6A4B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17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2E83D3-59C9-4CE2-B5DC-11FAB4B6108B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82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1A39E-CD81-4B3F-A70D-3FCF84B9688E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4141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1BB3DA-B850-4DB2-8709-F4245B0632BA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10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3F7EA-0DE9-421B-98B7-73ECFFF7788E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08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1CB5A1-B720-4BCF-9CB5-A11F4C2D0862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54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F4ACEB-DA18-4C6E-83FB-D3D0AAC4BB7C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2780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EB974B-2E55-4AA5-9973-801C7D6DF104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849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5275" y="714375"/>
            <a:ext cx="2062163" cy="5610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4375"/>
            <a:ext cx="6035675" cy="56102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3081D-6366-4E8B-B32F-93B9002CA6A3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123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14375"/>
            <a:ext cx="7640638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005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005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781800" y="65532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3566AB-215F-4853-801E-3D61C07E2837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237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14375"/>
            <a:ext cx="7640638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153400" cy="48768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81800" y="65532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557CD8-7A0A-46FC-B99E-6BE7E59AF446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86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395131-C8E8-4825-8EBA-4C3DE483014D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74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186E6-816C-4E72-AFD1-83F7D5E160B5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0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712FFD-A299-45D9-B320-8BDC5ACE5501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7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95F309-EB56-4C3D-A7B8-8AFA709B5CB5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302F1-D445-4EAE-9524-BA4C2365CEB7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8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6BE893-816F-409B-98F4-2A68D8CEF91A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6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4DD4C4-774B-49A4-9148-F218FF28A659}" type="slidenum">
              <a:rPr kumimoji="0" lang="es-E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7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A0053B7-9A68-4414-8BEA-778D014AA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D575377-0524-4011-A2E3-E1A1062CB2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52F4AF-C3E9-4296-9421-09C578CB8C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70B0CD-6AA1-4A41-9242-450A5CFF2B0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EEE1AB8-7075-4985-82B0-6C77B7F3496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E48880-B632-407F-9194-B4D003D9BBA3}" type="slidenum"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62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Object 8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1"/>
          <a:stretch>
            <a:fillRect/>
          </a:stretch>
        </p:blipFill>
        <p:spPr bwMode="auto">
          <a:xfrm>
            <a:off x="5105400" y="609600"/>
            <a:ext cx="38766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" name="Object 8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74580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6" name="Object 7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019800"/>
            <a:ext cx="6858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066800" y="714375"/>
            <a:ext cx="7640638" cy="533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SG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153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SG" altLang="en-US" dirty="0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152400" y="228600"/>
            <a:ext cx="88392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1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228600" y="65532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3200400" y="655320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781800" y="65532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8D1408-5A9C-46C2-B715-246537FC546E}" type="slidenum">
              <a:rPr kumimoji="0" lang="en-SG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0311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SG" altLang="en-US" sz="1000" b="0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08" name="Picture 84" descr="logo 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266700"/>
            <a:ext cx="35718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 descr="logo chu vuong 80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333375"/>
            <a:ext cx="1381125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snw.gov.vn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175448" y="1052736"/>
            <a:ext cx="4968552" cy="3816424"/>
          </a:xfrm>
        </p:spPr>
        <p:txBody>
          <a:bodyPr>
            <a:normAutofit/>
          </a:bodyPr>
          <a:lstStyle/>
          <a:p>
            <a:pPr algn="ctr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NHẬP HÀNG CHÍNH NGẠCH</a:t>
            </a:r>
            <a:endParaRPr lang="en-SG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355976" y="4581128"/>
            <a:ext cx="4038600" cy="533400"/>
          </a:xfrm>
        </p:spPr>
        <p:txBody>
          <a:bodyPr/>
          <a:lstStyle/>
          <a:p>
            <a:pPr algn="ctr"/>
            <a:r>
              <a:rPr lang="vi-VN" altLang="en-US" dirty="0"/>
              <a:t>Mạc Hữu Toàn</a:t>
            </a:r>
            <a:endParaRPr lang="en-SG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7" r="58663"/>
          <a:stretch/>
        </p:blipFill>
        <p:spPr>
          <a:xfrm>
            <a:off x="-900608" y="0"/>
            <a:ext cx="525658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/>
      <p:bldP spid="11059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14375"/>
            <a:ext cx="7640638" cy="533400"/>
          </a:xfrm>
          <a:solidFill>
            <a:srgbClr val="589B47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vi-V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 phân phối:</a:t>
            </a:r>
            <a:endParaRPr lang="en-SG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340845" y="3333165"/>
            <a:ext cx="1783562" cy="1008112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20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normalizeH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nhập khẩu</a:t>
            </a:r>
            <a:endParaRPr kumimoji="0" lang="en-SG" sz="2000" b="0" i="0" u="none" strike="noStrike" normalizeH="0" baseline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4332" y="3389678"/>
            <a:ext cx="827318" cy="903418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kumimoji="0" lang="vi-VN" sz="1800" b="0" i="0" u="none" strike="noStrike" normalizeH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cung cấp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/>
          <p:cNvSpPr/>
          <p:nvPr/>
        </p:nvSpPr>
        <p:spPr bwMode="auto">
          <a:xfrm>
            <a:off x="3740750" y="1622891"/>
            <a:ext cx="1440160" cy="1080120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NPP 1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iamond 7"/>
          <p:cNvSpPr/>
          <p:nvPr/>
        </p:nvSpPr>
        <p:spPr bwMode="auto">
          <a:xfrm>
            <a:off x="3852059" y="3284983"/>
            <a:ext cx="1440160" cy="1080120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NPP 2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iamond 8"/>
          <p:cNvSpPr/>
          <p:nvPr/>
        </p:nvSpPr>
        <p:spPr bwMode="auto">
          <a:xfrm>
            <a:off x="3790725" y="5000506"/>
            <a:ext cx="1440160" cy="1080120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NPP 3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019871" y="1389257"/>
            <a:ext cx="1247040" cy="608751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NBL 1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019871" y="2162951"/>
            <a:ext cx="1247040" cy="608751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NBL 2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019871" y="2980608"/>
            <a:ext cx="1247040" cy="608751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NBL 3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19871" y="3907522"/>
            <a:ext cx="1247040" cy="608751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NBL 4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036712" y="4810177"/>
            <a:ext cx="1247040" cy="608751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NBL 5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025793" y="5643274"/>
            <a:ext cx="1247040" cy="608751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NBL 6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728422" y="1432479"/>
            <a:ext cx="936104" cy="490286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>
            <a:stCxn id="6" idx="3"/>
            <a:endCxn id="4" idx="2"/>
          </p:cNvCxnSpPr>
          <p:nvPr/>
        </p:nvCxnSpPr>
        <p:spPr bwMode="auto">
          <a:xfrm flipV="1">
            <a:off x="1091650" y="3837221"/>
            <a:ext cx="249195" cy="4166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 bwMode="auto">
          <a:xfrm flipV="1">
            <a:off x="5287076" y="3802168"/>
            <a:ext cx="563238" cy="10683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3"/>
          </p:cNvCxnSpPr>
          <p:nvPr/>
        </p:nvCxnSpPr>
        <p:spPr bwMode="auto">
          <a:xfrm>
            <a:off x="5180910" y="2162951"/>
            <a:ext cx="599393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>
            <a:off x="3124407" y="3810742"/>
            <a:ext cx="520345" cy="14301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3"/>
            <a:endCxn id="98" idx="1"/>
          </p:cNvCxnSpPr>
          <p:nvPr/>
        </p:nvCxnSpPr>
        <p:spPr bwMode="auto">
          <a:xfrm>
            <a:off x="5230885" y="5540566"/>
            <a:ext cx="656170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Left Bracket 89"/>
          <p:cNvSpPr/>
          <p:nvPr/>
        </p:nvSpPr>
        <p:spPr bwMode="auto">
          <a:xfrm>
            <a:off x="3627906" y="2137981"/>
            <a:ext cx="126942" cy="3402585"/>
          </a:xfrm>
          <a:prstGeom prst="leftBracke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Left Bracket 95"/>
          <p:cNvSpPr/>
          <p:nvPr/>
        </p:nvSpPr>
        <p:spPr bwMode="auto">
          <a:xfrm>
            <a:off x="5831595" y="1677622"/>
            <a:ext cx="152399" cy="812890"/>
          </a:xfrm>
          <a:prstGeom prst="leftBracke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Left Bracket 96"/>
          <p:cNvSpPr/>
          <p:nvPr/>
        </p:nvSpPr>
        <p:spPr bwMode="auto">
          <a:xfrm>
            <a:off x="5845171" y="3365891"/>
            <a:ext cx="152399" cy="812890"/>
          </a:xfrm>
          <a:prstGeom prst="leftBracke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Left Bracket 97"/>
          <p:cNvSpPr/>
          <p:nvPr/>
        </p:nvSpPr>
        <p:spPr bwMode="auto">
          <a:xfrm>
            <a:off x="5887055" y="5134121"/>
            <a:ext cx="152399" cy="812890"/>
          </a:xfrm>
          <a:prstGeom prst="leftBracke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7728422" y="2236159"/>
            <a:ext cx="936104" cy="490286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7732274" y="3039840"/>
            <a:ext cx="936104" cy="490286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7743555" y="3966754"/>
            <a:ext cx="936104" cy="490286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7771334" y="4869409"/>
            <a:ext cx="936104" cy="490286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7728422" y="5701868"/>
            <a:ext cx="936104" cy="490286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Straight Arrow Connector 117"/>
          <p:cNvCxnSpPr>
            <a:endCxn id="16" idx="2"/>
          </p:cNvCxnSpPr>
          <p:nvPr/>
        </p:nvCxnSpPr>
        <p:spPr bwMode="auto">
          <a:xfrm>
            <a:off x="7283752" y="1667099"/>
            <a:ext cx="444670" cy="10523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" idx="6"/>
            <a:endCxn id="109" idx="2"/>
          </p:cNvCxnSpPr>
          <p:nvPr/>
        </p:nvCxnSpPr>
        <p:spPr bwMode="auto">
          <a:xfrm>
            <a:off x="7266911" y="2467327"/>
            <a:ext cx="461511" cy="13975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2" idx="6"/>
            <a:endCxn id="110" idx="2"/>
          </p:cNvCxnSpPr>
          <p:nvPr/>
        </p:nvCxnSpPr>
        <p:spPr bwMode="auto">
          <a:xfrm flipV="1">
            <a:off x="7266911" y="3284983"/>
            <a:ext cx="465363" cy="1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3" idx="6"/>
            <a:endCxn id="111" idx="2"/>
          </p:cNvCxnSpPr>
          <p:nvPr/>
        </p:nvCxnSpPr>
        <p:spPr bwMode="auto">
          <a:xfrm flipV="1">
            <a:off x="7266911" y="4211897"/>
            <a:ext cx="476644" cy="1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17" idx="2"/>
          </p:cNvCxnSpPr>
          <p:nvPr/>
        </p:nvCxnSpPr>
        <p:spPr bwMode="auto">
          <a:xfrm>
            <a:off x="7283752" y="5947011"/>
            <a:ext cx="444670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4" idx="6"/>
            <a:endCxn id="112" idx="2"/>
          </p:cNvCxnSpPr>
          <p:nvPr/>
        </p:nvCxnSpPr>
        <p:spPr bwMode="auto">
          <a:xfrm flipV="1">
            <a:off x="7283752" y="5114552"/>
            <a:ext cx="487582" cy="1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4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Nhập bán cửa hàng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 bwMode="auto">
          <a:xfrm>
            <a:off x="2613116" y="3554058"/>
            <a:ext cx="1814867" cy="1008112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vi-VN" sz="18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nhập khẩu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/>
          <p:cNvSpPr/>
          <p:nvPr/>
        </p:nvSpPr>
        <p:spPr bwMode="auto">
          <a:xfrm>
            <a:off x="395536" y="1556792"/>
            <a:ext cx="1584176" cy="1224136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NCC 1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iamond 5"/>
          <p:cNvSpPr/>
          <p:nvPr/>
        </p:nvSpPr>
        <p:spPr bwMode="auto">
          <a:xfrm>
            <a:off x="395536" y="3429000"/>
            <a:ext cx="1584176" cy="1260140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NCC 2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/>
          <p:cNvSpPr/>
          <p:nvPr/>
        </p:nvSpPr>
        <p:spPr bwMode="auto">
          <a:xfrm>
            <a:off x="395536" y="5241751"/>
            <a:ext cx="1584176" cy="1224136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NCC 3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56076" y="1988840"/>
            <a:ext cx="1260140" cy="921638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 hàng 1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56076" y="3554058"/>
            <a:ext cx="1260140" cy="889086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kumimoji="0" lang="vi-VN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hàng 2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56076" y="5241751"/>
            <a:ext cx="1260140" cy="879853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kumimoji="0" lang="vi-VN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hàng 3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591712" y="2037585"/>
            <a:ext cx="1224136" cy="850708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540789" y="3573247"/>
            <a:ext cx="1224136" cy="850708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591712" y="5257508"/>
            <a:ext cx="1224136" cy="850708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endCxn id="4" idx="1"/>
          </p:cNvCxnSpPr>
          <p:nvPr/>
        </p:nvCxnSpPr>
        <p:spPr bwMode="auto">
          <a:xfrm>
            <a:off x="1547664" y="2492896"/>
            <a:ext cx="1331233" cy="1208797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10" idx="1"/>
          </p:cNvCxnSpPr>
          <p:nvPr/>
        </p:nvCxnSpPr>
        <p:spPr bwMode="auto">
          <a:xfrm>
            <a:off x="4162202" y="4414535"/>
            <a:ext cx="1093874" cy="1267143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4" idx="2"/>
          </p:cNvCxnSpPr>
          <p:nvPr/>
        </p:nvCxnSpPr>
        <p:spPr bwMode="auto">
          <a:xfrm flipV="1">
            <a:off x="1979712" y="4058114"/>
            <a:ext cx="633404" cy="956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4" idx="3"/>
          </p:cNvCxnSpPr>
          <p:nvPr/>
        </p:nvCxnSpPr>
        <p:spPr bwMode="auto">
          <a:xfrm flipV="1">
            <a:off x="1557313" y="4414535"/>
            <a:ext cx="1321584" cy="1102697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3" idx="2"/>
          </p:cNvCxnSpPr>
          <p:nvPr/>
        </p:nvCxnSpPr>
        <p:spPr bwMode="auto">
          <a:xfrm>
            <a:off x="6516216" y="5681678"/>
            <a:ext cx="1075496" cy="1184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2" idx="2"/>
          </p:cNvCxnSpPr>
          <p:nvPr/>
        </p:nvCxnSpPr>
        <p:spPr bwMode="auto">
          <a:xfrm>
            <a:off x="6516216" y="3998601"/>
            <a:ext cx="1024573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2"/>
          </p:cNvCxnSpPr>
          <p:nvPr/>
        </p:nvCxnSpPr>
        <p:spPr bwMode="auto">
          <a:xfrm>
            <a:off x="6516216" y="2449659"/>
            <a:ext cx="1075496" cy="1328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7"/>
          </p:cNvCxnSpPr>
          <p:nvPr/>
        </p:nvCxnSpPr>
        <p:spPr bwMode="auto">
          <a:xfrm flipV="1">
            <a:off x="4162202" y="2492896"/>
            <a:ext cx="1084840" cy="1208797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9" idx="1"/>
          </p:cNvCxnSpPr>
          <p:nvPr/>
        </p:nvCxnSpPr>
        <p:spPr bwMode="auto">
          <a:xfrm flipV="1">
            <a:off x="4427983" y="3998601"/>
            <a:ext cx="828093" cy="59513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411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14375"/>
            <a:ext cx="7640638" cy="533400"/>
          </a:xfrm>
          <a:solidFill>
            <a:srgbClr val="589B47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vi-V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 kinh doanh online:</a:t>
            </a:r>
            <a:endParaRPr lang="en-SG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340845" y="3333165"/>
            <a:ext cx="1783562" cy="1008112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20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normalizeH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nhập khẩu</a:t>
            </a:r>
            <a:endParaRPr kumimoji="0" lang="en-SG" sz="2000" b="0" i="0" u="none" strike="noStrike" normalizeH="0" baseline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4332" y="3389678"/>
            <a:ext cx="827318" cy="903418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kumimoji="0" lang="vi-VN" sz="1800" b="0" i="0" u="none" strike="noStrike" normalizeH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cung cấp</a:t>
            </a: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/>
          <p:cNvSpPr/>
          <p:nvPr/>
        </p:nvSpPr>
        <p:spPr bwMode="auto">
          <a:xfrm>
            <a:off x="4067469" y="1461214"/>
            <a:ext cx="1911370" cy="1329723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iamond 7"/>
          <p:cNvSpPr/>
          <p:nvPr/>
        </p:nvSpPr>
        <p:spPr bwMode="auto">
          <a:xfrm>
            <a:off x="4013515" y="3170585"/>
            <a:ext cx="1965324" cy="1324613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iamond 8"/>
          <p:cNvSpPr/>
          <p:nvPr/>
        </p:nvSpPr>
        <p:spPr bwMode="auto">
          <a:xfrm>
            <a:off x="4123396" y="5028975"/>
            <a:ext cx="2005411" cy="1163179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631294" y="1785556"/>
            <a:ext cx="1235945" cy="666969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>
            <a:stCxn id="6" idx="3"/>
            <a:endCxn id="4" idx="2"/>
          </p:cNvCxnSpPr>
          <p:nvPr/>
        </p:nvCxnSpPr>
        <p:spPr bwMode="auto">
          <a:xfrm flipV="1">
            <a:off x="1091650" y="3837221"/>
            <a:ext cx="249195" cy="4166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" idx="7"/>
          </p:cNvCxnSpPr>
          <p:nvPr/>
        </p:nvCxnSpPr>
        <p:spPr bwMode="auto">
          <a:xfrm flipV="1">
            <a:off x="2863210" y="2467328"/>
            <a:ext cx="1636782" cy="1013472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  <a:endCxn id="8" idx="1"/>
          </p:cNvCxnSpPr>
          <p:nvPr/>
        </p:nvCxnSpPr>
        <p:spPr bwMode="auto">
          <a:xfrm flipV="1">
            <a:off x="3124407" y="3832892"/>
            <a:ext cx="889108" cy="4329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" idx="5"/>
          </p:cNvCxnSpPr>
          <p:nvPr/>
        </p:nvCxnSpPr>
        <p:spPr bwMode="auto">
          <a:xfrm>
            <a:off x="2863210" y="4193642"/>
            <a:ext cx="1708790" cy="1166053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 bwMode="auto">
          <a:xfrm>
            <a:off x="6867946" y="3480800"/>
            <a:ext cx="1232445" cy="712842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7020272" y="5225302"/>
            <a:ext cx="1113946" cy="727875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1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NTD</a:t>
            </a:r>
            <a:endParaRPr kumimoji="0" lang="en-SG" sz="1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 bwMode="auto">
          <a:xfrm>
            <a:off x="5955870" y="2123076"/>
            <a:ext cx="675425" cy="1547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 bwMode="auto">
          <a:xfrm flipV="1">
            <a:off x="5978839" y="3832891"/>
            <a:ext cx="889108" cy="2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 bwMode="auto">
          <a:xfrm>
            <a:off x="6128807" y="5589240"/>
            <a:ext cx="891465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utoShape 2" descr="Kết quả hình ảnh cho shopee"/>
          <p:cNvSpPr>
            <a:spLocks noChangeAspect="1" noChangeArrowheads="1"/>
          </p:cNvSpPr>
          <p:nvPr/>
        </p:nvSpPr>
        <p:spPr bwMode="auto">
          <a:xfrm>
            <a:off x="155575" y="-144463"/>
            <a:ext cx="765148" cy="76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92" y="1781552"/>
            <a:ext cx="493700" cy="6134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9" y="3564791"/>
            <a:ext cx="777276" cy="5361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r="21813"/>
          <a:stretch/>
        </p:blipFill>
        <p:spPr>
          <a:xfrm>
            <a:off x="4785931" y="5241168"/>
            <a:ext cx="677534" cy="7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2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Nhập bán dự án: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64332" y="3185890"/>
            <a:ext cx="1355340" cy="1152128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4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kumimoji="0" lang="vi-VN" sz="2400" b="0" i="0" u="none" strike="noStrike" normalizeH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cung cấp</a:t>
            </a:r>
            <a:endParaRPr kumimoji="0" lang="en-SG" sz="24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>
            <a:stCxn id="4" idx="3"/>
            <a:endCxn id="7" idx="2"/>
          </p:cNvCxnSpPr>
          <p:nvPr/>
        </p:nvCxnSpPr>
        <p:spPr bwMode="auto">
          <a:xfrm>
            <a:off x="1619672" y="3761954"/>
            <a:ext cx="1247940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 bwMode="auto">
          <a:xfrm>
            <a:off x="2867612" y="3113882"/>
            <a:ext cx="2019507" cy="1296144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22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vi-VN" sz="2200" b="0" i="0" u="none" strike="noStrike" normalizeH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nhập khẩu</a:t>
            </a:r>
            <a:endParaRPr kumimoji="0" lang="en-SG" sz="2200" b="0" i="0" u="none" strike="noStrike" normalizeH="0" baseline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nip Same Side Corner Rectangle 8"/>
          <p:cNvSpPr/>
          <p:nvPr/>
        </p:nvSpPr>
        <p:spPr bwMode="auto">
          <a:xfrm>
            <a:off x="6114451" y="3257898"/>
            <a:ext cx="2160240" cy="1008112"/>
          </a:xfrm>
          <a:prstGeom prst="snip2Same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kumimoji="0" lang="vi-VN" sz="2800" b="0" i="0" u="none" strike="noStrike" normalizeH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đầu tư dự án</a:t>
            </a:r>
            <a:endParaRPr kumimoji="0" lang="en-SG" sz="2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866511" y="3757451"/>
            <a:ext cx="1247940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981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Nhập kinh doanh sản xuất: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64332" y="3185890"/>
            <a:ext cx="1355340" cy="1152128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kumimoji="0" lang="vi-VN" sz="2200" b="0" i="0" u="none" strike="noStrike" normalizeH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cung cấp</a:t>
            </a:r>
            <a:endParaRPr kumimoji="0" lang="en-SG" sz="22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198737" y="3127424"/>
            <a:ext cx="1944216" cy="1138585"/>
          </a:xfrm>
          <a:prstGeom prst="ellips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20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normalizeH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nhập khẩu</a:t>
            </a:r>
            <a:endParaRPr kumimoji="0" lang="en-SG" sz="2000" b="0" i="0" u="none" strike="noStrike" normalizeH="0" baseline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 bwMode="auto">
          <a:xfrm flipV="1">
            <a:off x="1619672" y="3736716"/>
            <a:ext cx="579065" cy="25238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nip Same Side Corner Rectangle 6"/>
          <p:cNvSpPr/>
          <p:nvPr/>
        </p:nvSpPr>
        <p:spPr bwMode="auto">
          <a:xfrm>
            <a:off x="4919087" y="3159602"/>
            <a:ext cx="1193853" cy="1008112"/>
          </a:xfrm>
          <a:prstGeom prst="snip2Same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8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Sản xuất</a:t>
            </a:r>
            <a:endParaRPr kumimoji="0" lang="en-SG" sz="28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>
            <a:endCxn id="7" idx="2"/>
          </p:cNvCxnSpPr>
          <p:nvPr/>
        </p:nvCxnSpPr>
        <p:spPr bwMode="auto">
          <a:xfrm flipV="1">
            <a:off x="4142953" y="3663658"/>
            <a:ext cx="776134" cy="12619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6112940" y="3676277"/>
            <a:ext cx="619300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Left Bracket 15"/>
          <p:cNvSpPr/>
          <p:nvPr/>
        </p:nvSpPr>
        <p:spPr bwMode="auto">
          <a:xfrm>
            <a:off x="6732240" y="2420888"/>
            <a:ext cx="156834" cy="2664296"/>
          </a:xfrm>
          <a:prstGeom prst="leftBracke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01490" y="2296332"/>
            <a:ext cx="20579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vi-V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Cửa hàng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vi-V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phối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vi-V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Sàn thương mại</a:t>
            </a:r>
          </a:p>
        </p:txBody>
      </p:sp>
    </p:spTree>
    <p:extLst>
      <p:ext uri="{BB962C8B-B14F-4D97-AF65-F5344CB8AC3E}">
        <p14:creationId xmlns:p14="http://schemas.microsoft.com/office/powerpoint/2010/main" val="291076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3203848" y="3356992"/>
            <a:ext cx="5760640" cy="1226121"/>
          </a:xfrm>
        </p:spPr>
        <p:txBody>
          <a:bodyPr anchor="ctr"/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ngạch</a:t>
            </a:r>
            <a:endParaRPr lang="es-ES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3781425" y="3933825"/>
            <a:ext cx="48228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8345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0" dirty="0"/>
              <a:t>Quy trình:</a:t>
            </a:r>
            <a:endParaRPr lang="en-SG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153400" cy="49335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1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Tìm nhà cung cấp và khảo giá, đàm phán giá và lựa chọn nhà cung cấp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2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Đặt hàng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3: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Lên hợp đồng và xác định ngày lên tàu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4: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toán quốc tế 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5: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xuất khẩu đóng hàng, làm thủ tục hải quan xuất khẩu và giao hàng tại cảng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6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Vận chuyển quốc tế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7: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Chuẩn bị chứng từ và làm thủ tục hải quan tại Việt Nam</a:t>
            </a:r>
          </a:p>
          <a:p>
            <a:pPr>
              <a:lnSpc>
                <a:spcPct val="150000"/>
              </a:lnSpc>
            </a:pPr>
            <a:r>
              <a:rPr lang="vi-V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8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Lấy hàng và đưa về kho.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2915816" y="3465896"/>
            <a:ext cx="6408712" cy="1403263"/>
          </a:xfrm>
        </p:spPr>
        <p:txBody>
          <a:bodyPr anchor="ctr"/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uỷ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s-ES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3781425" y="3933825"/>
            <a:ext cx="48228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7233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57748"/>
              </p:ext>
            </p:extLst>
          </p:nvPr>
        </p:nvGraphicFramePr>
        <p:xfrm>
          <a:off x="1" y="27383"/>
          <a:ext cx="9144000" cy="685800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622323">
                  <a:extLst>
                    <a:ext uri="{9D8B030D-6E8A-4147-A177-3AD203B41FA5}">
                      <a16:colId xmlns:a16="http://schemas.microsoft.com/office/drawing/2014/main" val="2431206324"/>
                    </a:ext>
                  </a:extLst>
                </a:gridCol>
                <a:gridCol w="3982064">
                  <a:extLst>
                    <a:ext uri="{9D8B030D-6E8A-4147-A177-3AD203B41FA5}">
                      <a16:colId xmlns:a16="http://schemas.microsoft.com/office/drawing/2014/main" val="3194596492"/>
                    </a:ext>
                  </a:extLst>
                </a:gridCol>
                <a:gridCol w="3539613">
                  <a:extLst>
                    <a:ext uri="{9D8B030D-6E8A-4147-A177-3AD203B41FA5}">
                      <a16:colId xmlns:a16="http://schemas.microsoft.com/office/drawing/2014/main" val="1567829454"/>
                    </a:ext>
                  </a:extLst>
                </a:gridCol>
              </a:tblGrid>
              <a:tr h="1154762">
                <a:tc>
                  <a:txBody>
                    <a:bodyPr/>
                    <a:lstStyle/>
                    <a:p>
                      <a:endParaRPr lang="en-SG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vi-V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 mở công ty và đứng tên trên toàn bộ chứng từ </a:t>
                      </a:r>
                      <a:endParaRPr lang="en-SG" sz="2400" b="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Ủy thác nhập khẩu</a:t>
                      </a:r>
                      <a:endParaRPr lang="vi-VN" sz="2400" b="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78613"/>
                  </a:ext>
                </a:extLst>
              </a:tr>
              <a:tr h="2812886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Ưu</a:t>
                      </a:r>
                      <a:r>
                        <a:rPr lang="vi-VN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điểm</a:t>
                      </a:r>
                      <a:endParaRPr lang="en-SG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uy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niềm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hoá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ty.</a:t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marketing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soát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SG" sz="2000" kern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SG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Đẩy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trách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rủi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uỷ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pháp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SG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230682"/>
                  </a:ext>
                </a:extLst>
              </a:tr>
              <a:tr h="2890353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Nhược</a:t>
                      </a:r>
                      <a:r>
                        <a:rPr lang="vi-VN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điểm</a:t>
                      </a:r>
                      <a:endParaRPr lang="en-SG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Chịu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trách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pháp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hoá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thủ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hải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thuế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ít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cứng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vi-VN" sz="2000" kern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Chịu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rủi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SG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tờ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hải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uy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</a:t>
                      </a:r>
                      <a:r>
                        <a:rPr lang="vi-VN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hoá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</a:t>
                      </a:r>
                      <a:endParaRPr lang="vi-VN" sz="2000" kern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uỷ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thác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3 - 5%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SG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2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14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3203848" y="3105733"/>
            <a:ext cx="5760640" cy="1656183"/>
          </a:xfrm>
        </p:spPr>
        <p:txBody>
          <a:bodyPr anchor="ctr"/>
          <a:lstStyle/>
          <a:p>
            <a:r>
              <a:rPr lang="vi-V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Quản trị nguồn cung</a:t>
            </a:r>
            <a:endParaRPr lang="es-ES" alt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3781425" y="3933825"/>
            <a:ext cx="48228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3073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/>
              <a:t>Nội dung: </a:t>
            </a:r>
            <a:endParaRPr lang="en-SG" altLang="en-US" dirty="0"/>
          </a:p>
        </p:txBody>
      </p:sp>
      <p:grpSp>
        <p:nvGrpSpPr>
          <p:cNvPr id="102404" name="Group 4"/>
          <p:cNvGrpSpPr>
            <a:grpSpLocks/>
          </p:cNvGrpSpPr>
          <p:nvPr/>
        </p:nvGrpSpPr>
        <p:grpSpPr bwMode="auto">
          <a:xfrm>
            <a:off x="406247" y="1501470"/>
            <a:ext cx="7344816" cy="814465"/>
            <a:chOff x="1296" y="1824"/>
            <a:chExt cx="2976" cy="432"/>
          </a:xfrm>
        </p:grpSpPr>
        <p:sp>
          <p:nvSpPr>
            <p:cNvPr id="102405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06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07" name="Text Box 7"/>
            <p:cNvSpPr txBox="1">
              <a:spLocks noChangeArrowheads="1"/>
            </p:cNvSpPr>
            <p:nvPr/>
          </p:nvSpPr>
          <p:spPr bwMode="gray">
            <a:xfrm>
              <a:off x="1618" y="1934"/>
              <a:ext cx="26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khẩu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</a:t>
              </a:r>
              <a:r>
                <a:rPr lang="vi-V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iệt Nam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SG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SG" altLang="en-US" sz="2400" b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02409" name="Group 9"/>
          <p:cNvGrpSpPr>
            <a:grpSpLocks/>
          </p:cNvGrpSpPr>
          <p:nvPr/>
        </p:nvGrpSpPr>
        <p:grpSpPr bwMode="auto">
          <a:xfrm>
            <a:off x="406125" y="2446110"/>
            <a:ext cx="7344816" cy="685800"/>
            <a:chOff x="1296" y="1824"/>
            <a:chExt cx="2976" cy="432"/>
          </a:xfrm>
        </p:grpSpPr>
        <p:sp>
          <p:nvSpPr>
            <p:cNvPr id="10241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2" name="Text Box 12"/>
            <p:cNvSpPr txBox="1">
              <a:spLocks noChangeArrowheads="1"/>
            </p:cNvSpPr>
            <p:nvPr/>
          </p:nvSpPr>
          <p:spPr bwMode="gray">
            <a:xfrm>
              <a:off x="1616" y="1934"/>
              <a:ext cx="25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Quy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khẩu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Quốc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ngạch</a:t>
              </a:r>
              <a:endParaRPr lang="en-SG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13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SG" altLang="en-US" sz="2400" b="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2414" name="Group 14"/>
          <p:cNvGrpSpPr>
            <a:grpSpLocks/>
          </p:cNvGrpSpPr>
          <p:nvPr/>
        </p:nvGrpSpPr>
        <p:grpSpPr bwMode="auto">
          <a:xfrm>
            <a:off x="406125" y="3340054"/>
            <a:ext cx="7344816" cy="685800"/>
            <a:chOff x="1296" y="1824"/>
            <a:chExt cx="2976" cy="432"/>
          </a:xfrm>
        </p:grpSpPr>
        <p:sp>
          <p:nvSpPr>
            <p:cNvPr id="102415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6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gray">
            <a:xfrm>
              <a:off x="1296" y="1927"/>
              <a:ext cx="23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ty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hoặc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uỷ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thác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khẩu</a:t>
              </a:r>
              <a:endParaRPr lang="en-SG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18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SG" altLang="en-US" sz="2400" b="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02419" name="Group 19"/>
          <p:cNvGrpSpPr>
            <a:grpSpLocks/>
          </p:cNvGrpSpPr>
          <p:nvPr/>
        </p:nvGrpSpPr>
        <p:grpSpPr bwMode="auto">
          <a:xfrm>
            <a:off x="178586" y="4232185"/>
            <a:ext cx="7626170" cy="685800"/>
            <a:chOff x="1182" y="1824"/>
            <a:chExt cx="3090" cy="432"/>
          </a:xfrm>
        </p:grpSpPr>
        <p:sp>
          <p:nvSpPr>
            <p:cNvPr id="102420" name="AutoShape 2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21" name="AutoShape 2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22" name="Text Box 22"/>
            <p:cNvSpPr txBox="1">
              <a:spLocks noChangeArrowheads="1"/>
            </p:cNvSpPr>
            <p:nvPr/>
          </p:nvSpPr>
          <p:spPr bwMode="gray">
            <a:xfrm>
              <a:off x="1182" y="1919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vi-V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trị nguồn cung</a:t>
              </a:r>
              <a:endParaRPr lang="en-SG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3" name="Text Box 2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SG" altLang="en-US" sz="2400" b="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3" name="Group 4"/>
          <p:cNvGrpSpPr>
            <a:grpSpLocks/>
          </p:cNvGrpSpPr>
          <p:nvPr/>
        </p:nvGrpSpPr>
        <p:grpSpPr bwMode="auto">
          <a:xfrm>
            <a:off x="33149" y="5156903"/>
            <a:ext cx="7759443" cy="685800"/>
            <a:chOff x="1128" y="1824"/>
            <a:chExt cx="3144" cy="432"/>
          </a:xfrm>
        </p:grpSpPr>
        <p:sp>
          <p:nvSpPr>
            <p:cNvPr id="24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1128" y="1893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vi-V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trị pháp lý</a:t>
              </a:r>
              <a:endParaRPr lang="en-SG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gray">
            <a:xfrm>
              <a:off x="1432" y="1886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vi-VN" altLang="en-US" sz="2400" b="0" dirty="0">
                  <a:solidFill>
                    <a:schemeClr val="bg1"/>
                  </a:solidFill>
                </a:rPr>
                <a:t>5</a:t>
              </a:r>
              <a:endParaRPr lang="en-SG" altLang="en-US" sz="2400" b="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nguồn: </a:t>
            </a:r>
            <a:endParaRPr lang="en-SG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Mời thầu, chào thầu =&gt; đấu thầu ( đối với các công ty lớn)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thông tin trên google ( đối với các công ty nhỏ hơn)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 trung gian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trên các công cụ khác : Alibaba, Taobao, go for market,...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lãm, hội chợ ,...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5035349"/>
            <a:ext cx="35814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ALIBABA WEB: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85" b="5343"/>
          <a:stretch/>
        </p:blipFill>
        <p:spPr>
          <a:xfrm>
            <a:off x="285428" y="1447800"/>
            <a:ext cx="8496944" cy="51728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6156176" y="1772816"/>
            <a:ext cx="504056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5364088" y="191374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0" i="1" dirty="0">
                <a:solidFill>
                  <a:schemeClr val="tx2"/>
                </a:solidFill>
              </a:rPr>
              <a:t>Đăng kí tài khoản</a:t>
            </a:r>
            <a:endParaRPr lang="en-SG" b="0" i="1" dirty="0">
              <a:solidFill>
                <a:schemeClr val="tx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737075" y="1880828"/>
            <a:ext cx="792088" cy="21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1066800" y="2096851"/>
            <a:ext cx="1200944" cy="46322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b="0" i="1" u="none" strike="noStrike" normalizeH="0" baseline="0" dirty="0">
                <a:ln w="0"/>
                <a:solidFill>
                  <a:schemeClr val="tx1"/>
                </a:solidFill>
                <a:latin typeface="Arial" panose="020B0604020202020204" pitchFamily="34" charset="0"/>
              </a:rPr>
              <a:t>Tìm</a:t>
            </a:r>
            <a:r>
              <a:rPr kumimoji="0" lang="vi-VN" b="0" i="1" u="none" strike="noStrike" normalizeH="0" dirty="0">
                <a:ln w="0"/>
                <a:solidFill>
                  <a:schemeClr val="tx1"/>
                </a:solidFill>
                <a:latin typeface="Arial" panose="020B0604020202020204" pitchFamily="34" charset="0"/>
              </a:rPr>
              <a:t> kiếm</a:t>
            </a:r>
            <a:endParaRPr kumimoji="0" lang="en-SG" b="0" i="1" u="none" strike="noStrike" normalizeH="0" baseline="0" dirty="0">
              <a:ln w="0"/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66800" y="3110116"/>
            <a:ext cx="1865224" cy="46322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b="0" i="1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Tìm</a:t>
            </a:r>
            <a:r>
              <a:rPr kumimoji="0" lang="vi-VN" b="0" i="1" u="none" strike="noStrike" normalizeH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sản phẩm</a:t>
            </a:r>
            <a:endParaRPr kumimoji="0" lang="en-SG" b="0" i="1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462845" y="3573345"/>
            <a:ext cx="376343" cy="3603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5157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ALIBABA  APP: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/>
          <a:stretch/>
        </p:blipFill>
        <p:spPr>
          <a:xfrm>
            <a:off x="179512" y="1379470"/>
            <a:ext cx="3729013" cy="547853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1066800" y="1628800"/>
            <a:ext cx="624880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23528" y="18448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dirty="0">
                <a:solidFill>
                  <a:schemeClr val="tx2"/>
                </a:solidFill>
              </a:rPr>
              <a:t>Tìm kiếm</a:t>
            </a:r>
            <a:endParaRPr lang="en-SG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843808" y="5949280"/>
            <a:ext cx="288032" cy="5760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871700" y="5262681"/>
            <a:ext cx="194421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000" b="0" dirty="0">
                <a:solidFill>
                  <a:schemeClr val="tx2"/>
                </a:solidFill>
              </a:rPr>
              <a:t>Đăng kí hoặc đăng nhập</a:t>
            </a:r>
            <a:endParaRPr lang="en-SG" sz="2000" b="0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908525" y="6309320"/>
            <a:ext cx="7354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/>
          <a:stretch/>
        </p:blipFill>
        <p:spPr>
          <a:xfrm>
            <a:off x="4887119" y="653930"/>
            <a:ext cx="4053048" cy="61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71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08720"/>
            <a:ext cx="7640638" cy="339054"/>
          </a:xfrm>
        </p:spPr>
        <p:txBody>
          <a:bodyPr>
            <a:normAutofit fontScale="90000"/>
          </a:bodyPr>
          <a:lstStyle/>
          <a:p>
            <a:pPr lvl="0"/>
            <a:r>
              <a:rPr lang="vi-V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sánh và lựa chọn nhà cung cấp</a:t>
            </a:r>
            <a:r>
              <a:rPr lang="en-SG" dirty="0"/>
              <a:t/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635" y="1556792"/>
            <a:ext cx="7350968" cy="4876800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sản phẩm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Chất lượng sản phẩm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Mẫu mã sản phẩm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Thương hiệu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Lịch sử hình thành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mô, công suất nhà máy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Thời gian sản xuất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toán</a:t>
            </a:r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76" y="2060848"/>
            <a:ext cx="3374504" cy="22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Đàm phán giá rẻ?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507288" cy="4876800"/>
          </a:xfrm>
        </p:spPr>
        <p:txBody>
          <a:bodyPr/>
          <a:lstStyle/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Am hiểu chất lượng sản phẩm =&gt; chỉ ra sản phẩm chưa tốt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So sánh giá với các nhà cung cấp khác =&gt; ép giá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Số lượng nhiều =&gt; giảm giá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Thanh toán trả trước 100% =&gt; giảm giá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Điều kiện mua hàng EXW =&gt; giảm giá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Thương hiệu ( chưa có tại VN) =&gt; khó phân phối =&gt; giảm giá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Kỳ vọng ảo về số lượng lớn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Lấy giá từ các nguồn khác (1688, Taobao) để so sánh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Lấy giá tại Việt Nam, tính ngược lại =&gt; Target price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Độc quyền =&gt; giảm giá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Hợp đồng năm =&gt; giảm giá?</a:t>
            </a:r>
          </a:p>
          <a:p>
            <a:pPr>
              <a:buClrTx/>
              <a:buSzPct val="80000"/>
              <a:buFont typeface="Wingdings" panose="05000000000000000000" pitchFamily="2" charset="2"/>
              <a:buChar char="ü"/>
            </a:pPr>
            <a:r>
              <a:rPr lang="vi-VN" sz="2400" b="0" dirty="0"/>
              <a:t>......</a:t>
            </a:r>
            <a:endParaRPr lang="en-SG" sz="2400" b="0" dirty="0"/>
          </a:p>
        </p:txBody>
      </p:sp>
    </p:spTree>
    <p:extLst>
      <p:ext uri="{BB962C8B-B14F-4D97-AF65-F5344CB8AC3E}">
        <p14:creationId xmlns:p14="http://schemas.microsoft.com/office/powerpoint/2010/main" val="20479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39F64FE4-76B5-4BCA-9003-878D4B33A7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07904" y="3429000"/>
            <a:ext cx="4859338" cy="647700"/>
          </a:xfrm>
        </p:spPr>
        <p:txBody>
          <a:bodyPr anchor="ctr"/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vi-V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uản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pháp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</a:t>
            </a:r>
            <a:endParaRPr lang="es-ES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175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4C6C-4223-0547-9F2E-1F017A9D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70868-7AF2-0341-9DB4-FF8F7DF7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24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692696"/>
            <a:ext cx="7640638" cy="533400"/>
          </a:xfrm>
        </p:spPr>
        <p:txBody>
          <a:bodyPr/>
          <a:lstStyle/>
          <a:p>
            <a:r>
              <a:rPr lang="vi-V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nguyên tắc quản lý hàng hóa Nhập khẩu:</a:t>
            </a:r>
            <a:endParaRPr lang="en-SG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50D109-64E2-4042-B749-8B47A290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40768"/>
            <a:ext cx="8352928" cy="475252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 cấm: </a:t>
            </a:r>
            <a:r>
              <a:rPr lang="fr-F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NĐ </a:t>
            </a:r>
            <a:r>
              <a:rPr lang="vi-V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r>
              <a:rPr lang="fr-F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/201</a:t>
            </a:r>
            <a:r>
              <a:rPr lang="vi-V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fr-FR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TT </a:t>
            </a:r>
            <a:r>
              <a:rPr lang="fr-FR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fr-F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vi-V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u="sng" dirty="0"/>
              <a:t>V</a:t>
            </a:r>
            <a:r>
              <a:rPr lang="vi-VN" sz="20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 dụ</a:t>
            </a:r>
            <a:r>
              <a:rPr lang="vi-V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Vũ khí, đạn dược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Pháo, hàng tiêu dùng đã qua sử dụng( Điện tử, điện lạnh, quần áo...)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Hàng công nghệ thông tin đã qua sử dụng ( máy tính, điện thoại,...)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Xe đạp đã qua sử dụng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Phụ tùng  ô tô đã qua sử dụng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Động vật, thực vật quý hiếm</a:t>
            </a:r>
          </a:p>
          <a:p>
            <a:pPr>
              <a:lnSpc>
                <a:spcPct val="150000"/>
              </a:lnSpc>
              <a:buClrTx/>
              <a:buSzPct val="90000"/>
              <a:buFont typeface="Times New Roman" panose="02020603050405020304" pitchFamily="18" charset="0"/>
              <a:buChar char="⁃"/>
            </a:pPr>
            <a:r>
              <a:rPr lang="vi-VN" sz="2000" b="0" dirty="0"/>
              <a:t>Hóa chất độc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/>
              <a:t>...</a:t>
            </a:r>
            <a:endParaRPr lang="en-SG" sz="2000" b="0" dirty="0"/>
          </a:p>
          <a:p>
            <a:pPr marL="0" lvl="0" indent="0">
              <a:lnSpc>
                <a:spcPct val="150000"/>
              </a:lnSpc>
              <a:buNone/>
            </a:pPr>
            <a:endParaRPr lang="en-SG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/>
              <a:t>7 nguyên tắc quản lý hàng hóa Nhập khẩu: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48" y="1163707"/>
            <a:ext cx="8153400" cy="4876800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/>
              <a:t>Xin giấy phép</a:t>
            </a:r>
            <a:r>
              <a:rPr lang="vi-VN" sz="2000" b="0" dirty="0"/>
              <a:t>: </a:t>
            </a:r>
            <a:r>
              <a:rPr lang="fr-FR" sz="2000" b="0" dirty="0"/>
              <a:t>NĐ 69/2018 </a:t>
            </a:r>
            <a:r>
              <a:rPr lang="fr-FR" sz="2000" b="0" dirty="0" err="1"/>
              <a:t>và</a:t>
            </a:r>
            <a:r>
              <a:rPr lang="fr-FR" sz="2000" b="0" dirty="0"/>
              <a:t> </a:t>
            </a:r>
            <a:r>
              <a:rPr lang="fr-FR" sz="2000" b="0" dirty="0" err="1"/>
              <a:t>các</a:t>
            </a:r>
            <a:r>
              <a:rPr lang="fr-FR" sz="2000" b="0" dirty="0"/>
              <a:t> TT </a:t>
            </a:r>
            <a:r>
              <a:rPr lang="fr-FR" sz="2000" b="0" dirty="0" err="1"/>
              <a:t>hướng</a:t>
            </a:r>
            <a:r>
              <a:rPr lang="fr-FR" sz="2000" b="0" dirty="0"/>
              <a:t> </a:t>
            </a:r>
            <a:r>
              <a:rPr lang="fr-FR" sz="2000" b="0" dirty="0" err="1"/>
              <a:t>dẫn</a:t>
            </a:r>
            <a:endParaRPr lang="vi-VN" sz="2000" b="0" dirty="0"/>
          </a:p>
          <a:p>
            <a:pPr marL="0" indent="0">
              <a:buNone/>
            </a:pPr>
            <a:r>
              <a:rPr lang="vi-VN" sz="2000" b="0" u="sng" dirty="0"/>
              <a:t>Ví dụ: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/>
              <a:t>- </a:t>
            </a:r>
            <a:r>
              <a:rPr lang="vi-VN" sz="2000" b="0" dirty="0">
                <a:solidFill>
                  <a:srgbClr val="FF0000"/>
                </a:solidFill>
              </a:rPr>
              <a:t>Rượu</a:t>
            </a:r>
            <a:r>
              <a:rPr lang="vi-VN" sz="2000" b="0" dirty="0"/>
              <a:t>, </a:t>
            </a:r>
            <a:r>
              <a:rPr lang="vi-VN" sz="2000" b="0" dirty="0">
                <a:solidFill>
                  <a:srgbClr val="7030A0"/>
                </a:solidFill>
              </a:rPr>
              <a:t>hóa chất, tiền chất công nghiệp </a:t>
            </a:r>
            <a:r>
              <a:rPr lang="vi-VN" sz="2000" b="0" dirty="0"/>
              <a:t>( Bộ Công Thương)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/>
              <a:t>- </a:t>
            </a:r>
            <a:r>
              <a:rPr lang="vi-VN" sz="2000" b="0" dirty="0">
                <a:solidFill>
                  <a:srgbClr val="FF0000"/>
                </a:solidFill>
              </a:rPr>
              <a:t>Phân bón, thức ăn chăn nuôi, thuốc thú y </a:t>
            </a:r>
            <a:r>
              <a:rPr lang="vi-VN" sz="2000" b="0" dirty="0"/>
              <a:t>( Bộ Nông nghiệp)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/>
              <a:t>- </a:t>
            </a:r>
            <a:r>
              <a:rPr lang="vi-VN" sz="2000" b="0" dirty="0">
                <a:solidFill>
                  <a:srgbClr val="7030A0"/>
                </a:solidFill>
              </a:rPr>
              <a:t>Máy in, ấn phẩm, sách báo,.. </a:t>
            </a:r>
            <a:r>
              <a:rPr lang="vi-VN" sz="2000" b="0" dirty="0"/>
              <a:t>(Bộ Thông tin Truyền thông)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/>
              <a:t>- </a:t>
            </a:r>
            <a:r>
              <a:rPr lang="vi-VN" sz="2000" b="0" dirty="0" smtClean="0">
                <a:solidFill>
                  <a:srgbClr val="7030A0"/>
                </a:solidFill>
              </a:rPr>
              <a:t>Tác phẩm nghệ thuật</a:t>
            </a:r>
            <a:r>
              <a:rPr lang="vi-VN" sz="2000" b="0" dirty="0" smtClean="0"/>
              <a:t>, máy </a:t>
            </a:r>
            <a:r>
              <a:rPr lang="vi-VN" sz="2000" b="0" dirty="0"/>
              <a:t>đồ chơi trúng thưởng ( Bộ VH – TT – DL)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>
                <a:solidFill>
                  <a:srgbClr val="FF0000"/>
                </a:solidFill>
              </a:rPr>
              <a:t>- </a:t>
            </a:r>
            <a:r>
              <a:rPr lang="vi-VN" sz="2000" b="0" dirty="0" smtClean="0">
                <a:solidFill>
                  <a:srgbClr val="FF0000"/>
                </a:solidFill>
              </a:rPr>
              <a:t>Phế </a:t>
            </a:r>
            <a:r>
              <a:rPr lang="vi-VN" sz="2000" b="0" dirty="0">
                <a:solidFill>
                  <a:srgbClr val="FF0000"/>
                </a:solidFill>
              </a:rPr>
              <a:t>liệu rác thải </a:t>
            </a:r>
            <a:r>
              <a:rPr lang="vi-VN" sz="2000" b="0" dirty="0"/>
              <a:t>( Bộ TN – MT)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b="0" dirty="0"/>
              <a:t>- </a:t>
            </a:r>
            <a:r>
              <a:rPr lang="vi-VN" sz="2000" b="0" dirty="0">
                <a:solidFill>
                  <a:srgbClr val="7030A0"/>
                </a:solidFill>
              </a:rPr>
              <a:t>Mỹ phẩm</a:t>
            </a:r>
            <a:r>
              <a:rPr lang="vi-VN" sz="2000" b="0" dirty="0"/>
              <a:t>, </a:t>
            </a:r>
            <a:r>
              <a:rPr lang="vi-VN" sz="2000" b="0" dirty="0">
                <a:solidFill>
                  <a:srgbClr val="FF0000"/>
                </a:solidFill>
              </a:rPr>
              <a:t>thuốc</a:t>
            </a:r>
            <a:r>
              <a:rPr lang="vi-VN" sz="2000" b="0" dirty="0">
                <a:solidFill>
                  <a:srgbClr val="7030A0"/>
                </a:solidFill>
              </a:rPr>
              <a:t>, </a:t>
            </a:r>
            <a:r>
              <a:rPr lang="vi-VN" sz="2000" b="0" dirty="0" smtClean="0">
                <a:solidFill>
                  <a:srgbClr val="7030A0"/>
                </a:solidFill>
              </a:rPr>
              <a:t>thực </a:t>
            </a:r>
            <a:r>
              <a:rPr lang="vi-VN" sz="2000" b="0" dirty="0">
                <a:solidFill>
                  <a:srgbClr val="7030A0"/>
                </a:solidFill>
              </a:rPr>
              <a:t>phẩm chức năng, trang thiết bị y tê</a:t>
            </a:r>
            <a:r>
              <a:rPr lang="vi-VN" sz="2000" b="0" dirty="0"/>
              <a:t>( Bộ Y tế)</a:t>
            </a:r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44201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0" dirty="0"/>
              <a:t>7 nguyên tắc quản lý hàng hóa Nhập khẩu: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47774"/>
            <a:ext cx="8153400" cy="506154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400" dirty="0"/>
              <a:t>  Kiểm dịch: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vi-VN" sz="1400" dirty="0"/>
              <a:t>   </a:t>
            </a:r>
            <a:r>
              <a:rPr lang="en-US" sz="1400" dirty="0" err="1"/>
              <a:t>Thực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b="0" dirty="0"/>
              <a:t>(TT30</a:t>
            </a:r>
            <a:r>
              <a:rPr lang="vi-VN" sz="1400" b="0" dirty="0"/>
              <a:t> </a:t>
            </a:r>
            <a:r>
              <a:rPr lang="en-US" sz="1400" b="0" dirty="0"/>
              <a:t>+</a:t>
            </a:r>
            <a:r>
              <a:rPr lang="vi-VN" sz="1400" b="0" dirty="0"/>
              <a:t> </a:t>
            </a:r>
            <a:r>
              <a:rPr lang="en-US" sz="1400" b="0" dirty="0"/>
              <a:t>33/2014/BNN</a:t>
            </a:r>
            <a:r>
              <a:rPr lang="vi-VN" sz="1400" b="0" dirty="0"/>
              <a:t> ; </a:t>
            </a:r>
            <a:r>
              <a:rPr lang="vi-VN" sz="1400" b="0" cap="all" dirty="0"/>
              <a:t>THÔNG TƯ 11/2021/TT-BNNPTNT </a:t>
            </a:r>
            <a:r>
              <a:rPr lang="en-US" sz="1400" b="0" dirty="0" smtClean="0"/>
              <a:t>)</a:t>
            </a:r>
            <a:endParaRPr lang="vi-VN" sz="1400" b="0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vi-VN" sz="1400" b="0" i="1" dirty="0" smtClean="0"/>
              <a:t>Phytosanitary Certificate</a:t>
            </a:r>
            <a:r>
              <a:rPr lang="en-US" sz="1400" b="0" i="1" dirty="0" smtClean="0"/>
              <a:t> (</a:t>
            </a:r>
            <a:r>
              <a:rPr lang="en-US" sz="1400" b="0" i="1" dirty="0" err="1" smtClean="0"/>
              <a:t>Gốc</a:t>
            </a:r>
            <a:r>
              <a:rPr lang="en-US" sz="1400" b="0" i="1" dirty="0" smtClean="0"/>
              <a:t>) 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1400" b="0" i="1" dirty="0" err="1" smtClean="0"/>
              <a:t>Đăng</a:t>
            </a:r>
            <a:r>
              <a:rPr lang="en-US" sz="1400" b="0" i="1" dirty="0" smtClean="0"/>
              <a:t> </a:t>
            </a:r>
            <a:r>
              <a:rPr lang="en-US" sz="1400" b="0" i="1" dirty="0" err="1" smtClean="0"/>
              <a:t>ký</a:t>
            </a:r>
            <a:r>
              <a:rPr lang="en-US" sz="1400" b="0" i="1" dirty="0" smtClean="0"/>
              <a:t> KDTV </a:t>
            </a:r>
            <a:r>
              <a:rPr lang="en-US" sz="1400" b="0" i="1" dirty="0" err="1" smtClean="0"/>
              <a:t>vùng</a:t>
            </a:r>
            <a:r>
              <a:rPr lang="en-US" sz="1400" b="0" i="1" dirty="0" smtClean="0"/>
              <a:t> : </a:t>
            </a:r>
            <a:r>
              <a:rPr lang="en-US" sz="1400" b="0" i="1" dirty="0" smtClean="0">
                <a:hlinkClick r:id="rId2"/>
              </a:rPr>
              <a:t>www.vsnw.gov.vn</a:t>
            </a:r>
            <a:r>
              <a:rPr lang="en-US" sz="1400" b="0" i="1" dirty="0" smtClean="0"/>
              <a:t> </a:t>
            </a:r>
            <a:r>
              <a:rPr lang="en-US" sz="1400" b="0" i="1" dirty="0" smtClean="0"/>
              <a:t> </a:t>
            </a:r>
            <a:r>
              <a:rPr lang="en-US" sz="1400" b="0" i="1" dirty="0" err="1" smtClean="0"/>
              <a:t>Sau</a:t>
            </a:r>
            <a:r>
              <a:rPr lang="en-US" sz="1400" b="0" i="1" dirty="0" smtClean="0"/>
              <a:t> 24h 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1400" b="0" i="1" dirty="0" err="1" smtClean="0">
                <a:solidFill>
                  <a:srgbClr val="FF0000"/>
                </a:solidFill>
              </a:rPr>
              <a:t>Lưu</a:t>
            </a:r>
            <a:r>
              <a:rPr lang="en-US" sz="1400" b="0" i="1" dirty="0" smtClean="0">
                <a:solidFill>
                  <a:srgbClr val="FF0000"/>
                </a:solidFill>
              </a:rPr>
              <a:t> ý :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Nước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xuất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khẩu</a:t>
            </a:r>
            <a:r>
              <a:rPr lang="en-US" sz="1400" b="0" i="1" dirty="0" smtClean="0">
                <a:solidFill>
                  <a:srgbClr val="FF0000"/>
                </a:solidFill>
              </a:rPr>
              <a:t> +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Sản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phẩm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xuất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khẩu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phải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được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cấp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phép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trong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danh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mục</a:t>
            </a:r>
            <a:r>
              <a:rPr lang="en-US" sz="1400" b="0" i="1" dirty="0" smtClean="0">
                <a:solidFill>
                  <a:srgbClr val="FF0000"/>
                </a:solidFill>
              </a:rPr>
              <a:t> BNN (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Cục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bảo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vệ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thực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vật</a:t>
            </a:r>
            <a:r>
              <a:rPr lang="en-US" sz="1400" b="0" i="1" dirty="0" smtClean="0">
                <a:solidFill>
                  <a:srgbClr val="FF0000"/>
                </a:solidFill>
              </a:rPr>
              <a:t>) –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Giấy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phép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kiểm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dịch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cho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sản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phẩm</a:t>
            </a:r>
            <a:r>
              <a:rPr lang="en-US" sz="1400" b="0" i="1" dirty="0" smtClean="0">
                <a:solidFill>
                  <a:srgbClr val="FF0000"/>
                </a:solidFill>
              </a:rPr>
              <a:t> :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Cây</a:t>
            </a:r>
            <a:r>
              <a:rPr lang="en-US" sz="1400" b="0" i="1" dirty="0" smtClean="0">
                <a:solidFill>
                  <a:srgbClr val="FF0000"/>
                </a:solidFill>
              </a:rPr>
              <a:t>,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bộ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phận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cây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còn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sống</a:t>
            </a:r>
            <a:r>
              <a:rPr lang="en-US" sz="1400" b="0" i="1" dirty="0" smtClean="0">
                <a:solidFill>
                  <a:srgbClr val="FF0000"/>
                </a:solidFill>
              </a:rPr>
              <a:t>,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củ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và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quả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tươi</a:t>
            </a:r>
            <a:r>
              <a:rPr lang="en-US" sz="1400" b="0" i="1" dirty="0" smtClean="0">
                <a:solidFill>
                  <a:srgbClr val="FF0000"/>
                </a:solidFill>
              </a:rPr>
              <a:t>. </a:t>
            </a:r>
            <a:endParaRPr lang="vi-VN" sz="1400" b="0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b="0" dirty="0"/>
              <a:t> </a:t>
            </a:r>
            <a:r>
              <a:rPr lang="vi-VN" sz="1400" b="0" dirty="0"/>
              <a:t>  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b="0" dirty="0"/>
              <a:t>(TT</a:t>
            </a:r>
            <a:r>
              <a:rPr lang="vi-VN" sz="1400" b="0" dirty="0"/>
              <a:t> </a:t>
            </a:r>
            <a:r>
              <a:rPr lang="en-US" sz="1400" b="0" dirty="0"/>
              <a:t>25/2016/BNN</a:t>
            </a:r>
            <a:r>
              <a:rPr lang="en-US" sz="1400" b="0" dirty="0" smtClean="0"/>
              <a:t>)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vi-VN" sz="1400" b="0" dirty="0"/>
              <a:t>=&gt; </a:t>
            </a:r>
            <a:r>
              <a:rPr lang="vi-VN" sz="1400" b="0" i="1" dirty="0"/>
              <a:t>Health </a:t>
            </a:r>
            <a:r>
              <a:rPr lang="vi-VN" sz="1400" b="0" i="1" dirty="0" smtClean="0"/>
              <a:t>Certificate</a:t>
            </a:r>
            <a:r>
              <a:rPr lang="en-US" sz="1400" b="0" i="1" dirty="0" smtClean="0"/>
              <a:t> (</a:t>
            </a:r>
            <a:r>
              <a:rPr lang="en-US" sz="1400" b="0" i="1" dirty="0" err="1" smtClean="0"/>
              <a:t>Gốc</a:t>
            </a:r>
            <a:r>
              <a:rPr lang="en-US" sz="1400" b="0" i="1" dirty="0" smtClean="0"/>
              <a:t>) =&gt; </a:t>
            </a:r>
            <a:r>
              <a:rPr lang="en-US" sz="1400" b="0" i="1" dirty="0" err="1" smtClean="0"/>
              <a:t>Giấy</a:t>
            </a:r>
            <a:r>
              <a:rPr lang="en-US" sz="1400" b="0" i="1" dirty="0" smtClean="0"/>
              <a:t> </a:t>
            </a:r>
            <a:r>
              <a:rPr lang="en-US" sz="1400" b="0" i="1" dirty="0" err="1" smtClean="0"/>
              <a:t>phép</a:t>
            </a:r>
            <a:r>
              <a:rPr lang="en-US" sz="1400" b="0" i="1" dirty="0" smtClean="0"/>
              <a:t> </a:t>
            </a:r>
            <a:r>
              <a:rPr lang="en-US" sz="1400" b="0" i="1" dirty="0" err="1" smtClean="0"/>
              <a:t>kiểm</a:t>
            </a:r>
            <a:r>
              <a:rPr lang="en-US" sz="1400" b="0" i="1" dirty="0" smtClean="0"/>
              <a:t> </a:t>
            </a:r>
            <a:r>
              <a:rPr lang="en-US" sz="1400" b="0" i="1" dirty="0" err="1" smtClean="0"/>
              <a:t>dịch</a:t>
            </a:r>
            <a:r>
              <a:rPr lang="en-US" sz="1400" b="0" i="1" dirty="0" smtClean="0"/>
              <a:t> 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1400" b="0" i="1" dirty="0" err="1">
                <a:solidFill>
                  <a:srgbClr val="FF0000"/>
                </a:solidFill>
              </a:rPr>
              <a:t>Lưu</a:t>
            </a:r>
            <a:r>
              <a:rPr lang="en-US" sz="1400" b="0" i="1" dirty="0">
                <a:solidFill>
                  <a:srgbClr val="FF0000"/>
                </a:solidFill>
              </a:rPr>
              <a:t> ý : </a:t>
            </a:r>
            <a:r>
              <a:rPr lang="en-US" sz="1400" b="0" i="1" dirty="0" err="1">
                <a:solidFill>
                  <a:srgbClr val="FF0000"/>
                </a:solidFill>
              </a:rPr>
              <a:t>Nước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xuất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khẩu</a:t>
            </a:r>
            <a:r>
              <a:rPr lang="en-US" sz="1400" b="0" i="1" dirty="0">
                <a:solidFill>
                  <a:srgbClr val="FF0000"/>
                </a:solidFill>
              </a:rPr>
              <a:t> +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Công</a:t>
            </a:r>
            <a:r>
              <a:rPr lang="en-US" sz="1400" b="0" i="1" dirty="0" smtClean="0">
                <a:solidFill>
                  <a:srgbClr val="FF0000"/>
                </a:solidFill>
              </a:rPr>
              <a:t> ty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xk</a:t>
            </a:r>
            <a:r>
              <a:rPr lang="en-US" sz="1400" b="0" i="1" dirty="0" smtClean="0">
                <a:solidFill>
                  <a:srgbClr val="FF0000"/>
                </a:solidFill>
              </a:rPr>
              <a:t> +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Sản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phẩm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xuất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khẩu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phải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được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cấp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phép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trong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danh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mục</a:t>
            </a:r>
            <a:r>
              <a:rPr lang="en-US" sz="1400" b="0" i="1" dirty="0">
                <a:solidFill>
                  <a:srgbClr val="FF0000"/>
                </a:solidFill>
              </a:rPr>
              <a:t> BNN (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Cục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thú</a:t>
            </a:r>
            <a:r>
              <a:rPr lang="en-US" sz="1400" b="0" i="1" dirty="0" smtClean="0">
                <a:solidFill>
                  <a:srgbClr val="FF0000"/>
                </a:solidFill>
              </a:rPr>
              <a:t> y) </a:t>
            </a:r>
            <a:r>
              <a:rPr lang="en-US" sz="1400" b="0" i="1" dirty="0">
                <a:solidFill>
                  <a:srgbClr val="FF0000"/>
                </a:solidFill>
              </a:rPr>
              <a:t>– </a:t>
            </a:r>
            <a:r>
              <a:rPr lang="en-US" sz="1400" b="0" i="1" dirty="0" err="1">
                <a:solidFill>
                  <a:srgbClr val="FF0000"/>
                </a:solidFill>
              </a:rPr>
              <a:t>Giấy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phép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kiểm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dịch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cho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sản</a:t>
            </a:r>
            <a:r>
              <a:rPr lang="en-US" sz="1400" b="0" i="1" dirty="0">
                <a:solidFill>
                  <a:srgbClr val="FF0000"/>
                </a:solidFill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</a:rPr>
              <a:t>phẩm</a:t>
            </a:r>
            <a:r>
              <a:rPr lang="en-US" sz="1400" b="0" i="1" dirty="0">
                <a:solidFill>
                  <a:srgbClr val="FF0000"/>
                </a:solidFill>
              </a:rPr>
              <a:t> :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thực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phẩm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có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nguồn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gốc</a:t>
            </a:r>
            <a:r>
              <a:rPr lang="en-US" sz="1400" b="0" i="1" dirty="0" smtClean="0">
                <a:solidFill>
                  <a:srgbClr val="FF0000"/>
                </a:solidFill>
              </a:rPr>
              <a:t> </a:t>
            </a:r>
            <a:r>
              <a:rPr lang="en-US" sz="1400" b="0" i="1" dirty="0" err="1" smtClean="0">
                <a:solidFill>
                  <a:srgbClr val="FF0000"/>
                </a:solidFill>
              </a:rPr>
              <a:t>từ</a:t>
            </a:r>
            <a:r>
              <a:rPr lang="en-US" sz="1400" b="0" i="1" dirty="0" smtClean="0">
                <a:solidFill>
                  <a:srgbClr val="FF0000"/>
                </a:solidFill>
              </a:rPr>
              <a:t> ĐV. </a:t>
            </a:r>
            <a:endParaRPr lang="vi-VN" sz="1400" b="0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1400" b="0" i="1" dirty="0">
                <a:hlinkClick r:id="rId2"/>
              </a:rPr>
              <a:t>www.vsnw.gov.vn </a:t>
            </a:r>
            <a:r>
              <a:rPr lang="en-US" sz="1400" b="0" i="1" dirty="0" smtClean="0"/>
              <a:t> </a:t>
            </a:r>
            <a:r>
              <a:rPr lang="vi-VN" sz="1400" b="0" dirty="0" smtClean="0"/>
              <a:t>Sau </a:t>
            </a:r>
            <a:r>
              <a:rPr lang="vi-VN" sz="1400" b="0" dirty="0"/>
              <a:t>48h </a:t>
            </a:r>
            <a:endParaRPr lang="en-US" sz="1400" b="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/>
              <a:t>Thuỷ</a:t>
            </a:r>
            <a:r>
              <a:rPr lang="en-US" sz="1400" dirty="0" smtClean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b="0" dirty="0"/>
              <a:t>(TT</a:t>
            </a:r>
            <a:r>
              <a:rPr lang="vi-VN" sz="1400" b="0" dirty="0"/>
              <a:t> </a:t>
            </a:r>
            <a:r>
              <a:rPr lang="en-US" sz="1400" b="0" dirty="0"/>
              <a:t>26/2016/BNN)</a:t>
            </a:r>
            <a:endParaRPr lang="vi-VN" sz="1400" b="0" dirty="0"/>
          </a:p>
          <a:p>
            <a:pPr marL="0" indent="0">
              <a:lnSpc>
                <a:spcPct val="150000"/>
              </a:lnSpc>
              <a:buNone/>
            </a:pPr>
            <a:r>
              <a:rPr lang="vi-VN" sz="1400" b="0" dirty="0"/>
              <a:t>=&gt; Sau 48h =&gt; </a:t>
            </a:r>
            <a:r>
              <a:rPr lang="vi-VN" sz="1400" b="0" i="1" dirty="0"/>
              <a:t>Health Certificate</a:t>
            </a:r>
            <a:endParaRPr lang="vi-VN" sz="1400" b="0" dirty="0"/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vi-VN" sz="1400" b="0" dirty="0"/>
              <a:t>    </a:t>
            </a:r>
            <a:r>
              <a:rPr lang="en-US" sz="1400" dirty="0"/>
              <a:t>Y </a:t>
            </a:r>
            <a:r>
              <a:rPr lang="en-US" sz="1400" dirty="0" err="1"/>
              <a:t>Tế</a:t>
            </a:r>
            <a:r>
              <a:rPr lang="en-US" sz="1400" dirty="0"/>
              <a:t> </a:t>
            </a:r>
            <a:r>
              <a:rPr lang="en-US" sz="1400" b="0" dirty="0"/>
              <a:t>(46 /2014/TT-BYT) </a:t>
            </a:r>
            <a:endParaRPr lang="en-SG" sz="1400" b="0" dirty="0"/>
          </a:p>
        </p:txBody>
      </p:sp>
    </p:spTree>
    <p:extLst>
      <p:ext uri="{BB962C8B-B14F-4D97-AF65-F5344CB8AC3E}">
        <p14:creationId xmlns:p14="http://schemas.microsoft.com/office/powerpoint/2010/main" val="1209164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/>
              <a:t>Nội dung:</a:t>
            </a:r>
            <a:endParaRPr lang="en-SG" altLang="en-US" dirty="0"/>
          </a:p>
        </p:txBody>
      </p:sp>
      <p:grpSp>
        <p:nvGrpSpPr>
          <p:cNvPr id="102404" name="Group 4"/>
          <p:cNvGrpSpPr>
            <a:grpSpLocks/>
          </p:cNvGrpSpPr>
          <p:nvPr/>
        </p:nvGrpSpPr>
        <p:grpSpPr bwMode="auto">
          <a:xfrm>
            <a:off x="-252713" y="1501470"/>
            <a:ext cx="8003776" cy="814465"/>
            <a:chOff x="1029" y="1824"/>
            <a:chExt cx="3243" cy="432"/>
          </a:xfrm>
        </p:grpSpPr>
        <p:sp>
          <p:nvSpPr>
            <p:cNvPr id="102405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06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07" name="Text Box 7"/>
            <p:cNvSpPr txBox="1">
              <a:spLocks noChangeArrowheads="1"/>
            </p:cNvSpPr>
            <p:nvPr/>
          </p:nvSpPr>
          <p:spPr bwMode="gray">
            <a:xfrm>
              <a:off x="1029" y="1918"/>
              <a:ext cx="240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vi-V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trị chi phí</a:t>
              </a:r>
              <a:endParaRPr lang="en-SG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gray">
            <a:xfrm>
              <a:off x="1432" y="1886"/>
              <a:ext cx="14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vi-VN" altLang="en-US" sz="2400" b="0" dirty="0">
                  <a:solidFill>
                    <a:schemeClr val="bg1"/>
                  </a:solidFill>
                </a:rPr>
                <a:t>6</a:t>
              </a:r>
              <a:endParaRPr lang="en-SG" altLang="en-US" sz="24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409" name="Group 9"/>
          <p:cNvGrpSpPr>
            <a:grpSpLocks/>
          </p:cNvGrpSpPr>
          <p:nvPr/>
        </p:nvGrpSpPr>
        <p:grpSpPr bwMode="auto">
          <a:xfrm>
            <a:off x="-1098" y="2446110"/>
            <a:ext cx="7752039" cy="685800"/>
            <a:chOff x="1131" y="1824"/>
            <a:chExt cx="3141" cy="432"/>
          </a:xfrm>
        </p:grpSpPr>
        <p:sp>
          <p:nvSpPr>
            <p:cNvPr id="10241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2" name="Text Box 12"/>
            <p:cNvSpPr txBox="1">
              <a:spLocks noChangeArrowheads="1"/>
            </p:cNvSpPr>
            <p:nvPr/>
          </p:nvSpPr>
          <p:spPr bwMode="gray">
            <a:xfrm>
              <a:off x="1131" y="1884"/>
              <a:ext cx="25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vi-V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trị chuỗi cung ứng</a:t>
              </a:r>
              <a:endParaRPr lang="en-SG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13" name="Text Box 13"/>
            <p:cNvSpPr txBox="1">
              <a:spLocks noChangeArrowheads="1"/>
            </p:cNvSpPr>
            <p:nvPr/>
          </p:nvSpPr>
          <p:spPr bwMode="gray">
            <a:xfrm>
              <a:off x="1432" y="1886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vi-VN" altLang="en-US" sz="2400" b="0" dirty="0">
                  <a:solidFill>
                    <a:schemeClr val="bg1"/>
                  </a:solidFill>
                </a:rPr>
                <a:t>7</a:t>
              </a:r>
              <a:endParaRPr lang="en-SG" altLang="en-US" sz="24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414" name="Group 14"/>
          <p:cNvGrpSpPr>
            <a:grpSpLocks/>
          </p:cNvGrpSpPr>
          <p:nvPr/>
        </p:nvGrpSpPr>
        <p:grpSpPr bwMode="auto">
          <a:xfrm>
            <a:off x="-1864450" y="3340054"/>
            <a:ext cx="9615391" cy="685800"/>
            <a:chOff x="376" y="1824"/>
            <a:chExt cx="3896" cy="432"/>
          </a:xfrm>
        </p:grpSpPr>
        <p:sp>
          <p:nvSpPr>
            <p:cNvPr id="102415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6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gray">
            <a:xfrm>
              <a:off x="376" y="1885"/>
              <a:ext cx="23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vi-V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trị chứng từ</a:t>
              </a:r>
              <a:endParaRPr lang="en-SG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18" name="Text Box 18"/>
            <p:cNvSpPr txBox="1">
              <a:spLocks noChangeArrowheads="1"/>
            </p:cNvSpPr>
            <p:nvPr/>
          </p:nvSpPr>
          <p:spPr bwMode="gray">
            <a:xfrm>
              <a:off x="1432" y="1886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vi-VN" altLang="en-US" sz="2400" b="0" dirty="0">
                  <a:solidFill>
                    <a:schemeClr val="bg1"/>
                  </a:solidFill>
                </a:rPr>
                <a:t>8</a:t>
              </a:r>
              <a:endParaRPr lang="en-SG" altLang="en-US" sz="24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419" name="Group 19"/>
          <p:cNvGrpSpPr>
            <a:grpSpLocks/>
          </p:cNvGrpSpPr>
          <p:nvPr/>
        </p:nvGrpSpPr>
        <p:grpSpPr bwMode="auto">
          <a:xfrm>
            <a:off x="252627" y="4232185"/>
            <a:ext cx="7552130" cy="685800"/>
            <a:chOff x="1212" y="1824"/>
            <a:chExt cx="3060" cy="432"/>
          </a:xfrm>
        </p:grpSpPr>
        <p:sp>
          <p:nvSpPr>
            <p:cNvPr id="102420" name="AutoShape 2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21" name="AutoShape 2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02422" name="Text Box 22"/>
            <p:cNvSpPr txBox="1">
              <a:spLocks noChangeArrowheads="1"/>
            </p:cNvSpPr>
            <p:nvPr/>
          </p:nvSpPr>
          <p:spPr bwMode="gray">
            <a:xfrm>
              <a:off x="1212" y="1920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vi-V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Thanh toán quốc tế</a:t>
              </a:r>
            </a:p>
          </p:txBody>
        </p:sp>
        <p:sp>
          <p:nvSpPr>
            <p:cNvPr id="102423" name="Text Box 23"/>
            <p:cNvSpPr txBox="1">
              <a:spLocks noChangeArrowheads="1"/>
            </p:cNvSpPr>
            <p:nvPr/>
          </p:nvSpPr>
          <p:spPr bwMode="gray">
            <a:xfrm>
              <a:off x="1432" y="1886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vi-VN" altLang="en-US" sz="2400" b="0" dirty="0">
                  <a:solidFill>
                    <a:schemeClr val="bg1"/>
                  </a:solidFill>
                </a:rPr>
                <a:t>9</a:t>
              </a:r>
              <a:endParaRPr lang="en-SG" altLang="en-US" sz="24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4"/>
          <p:cNvGrpSpPr>
            <a:grpSpLocks/>
          </p:cNvGrpSpPr>
          <p:nvPr/>
        </p:nvGrpSpPr>
        <p:grpSpPr bwMode="auto">
          <a:xfrm>
            <a:off x="447776" y="5156903"/>
            <a:ext cx="7344816" cy="685800"/>
            <a:chOff x="1296" y="1824"/>
            <a:chExt cx="2976" cy="432"/>
          </a:xfrm>
        </p:grpSpPr>
        <p:sp>
          <p:nvSpPr>
            <p:cNvPr id="24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1709" y="1921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sản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phẩm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VN</a:t>
              </a:r>
              <a:endParaRPr lang="en-SG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gray">
            <a:xfrm>
              <a:off x="1397" y="188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vi-VN" altLang="en-US" sz="2400" b="0" dirty="0">
                  <a:solidFill>
                    <a:schemeClr val="bg1"/>
                  </a:solidFill>
                </a:rPr>
                <a:t>10</a:t>
              </a:r>
              <a:endParaRPr lang="en-SG" altLang="en-US" sz="24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232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0" dirty="0"/>
              <a:t>7 nguyên tắc quản lý hàng hóa Nhập khẩu: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153400" cy="46958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600" dirty="0"/>
              <a:t>Kiểm tra An toàn thực phẩm: </a:t>
            </a:r>
            <a:r>
              <a:rPr lang="pt-BR" sz="1600" dirty="0"/>
              <a:t>: </a:t>
            </a:r>
            <a:r>
              <a:rPr lang="pt-BR" sz="1600" b="0" dirty="0"/>
              <a:t>Luật ATTP 55/2010, ND </a:t>
            </a:r>
            <a:r>
              <a:rPr lang="pt-BR" sz="1600" b="0" dirty="0" smtClean="0"/>
              <a:t>15/2018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b="0" i="1" dirty="0" smtClean="0"/>
              <a:t>1. </a:t>
            </a:r>
            <a:r>
              <a:rPr lang="vi-VN" sz="1600" b="0" i="1" dirty="0" smtClean="0"/>
              <a:t>Phụ </a:t>
            </a:r>
            <a:r>
              <a:rPr lang="vi-VN" sz="1600" b="0" i="1" dirty="0"/>
              <a:t>gia thực </a:t>
            </a:r>
            <a:r>
              <a:rPr lang="vi-VN" sz="1600" b="0" i="1" dirty="0" smtClean="0"/>
              <a:t>phẩm</a:t>
            </a:r>
            <a:r>
              <a:rPr lang="en-US" sz="1600" b="0" i="1" dirty="0" smtClean="0"/>
              <a:t> : </a:t>
            </a:r>
            <a:r>
              <a:rPr lang="en-US" sz="1600" b="0" i="1" dirty="0" err="1" smtClean="0">
                <a:solidFill>
                  <a:srgbClr val="FF0000"/>
                </a:solidFill>
              </a:rPr>
              <a:t>Tự</a:t>
            </a:r>
            <a:r>
              <a:rPr lang="en-US" sz="1600" b="0" i="1" dirty="0" smtClean="0">
                <a:solidFill>
                  <a:srgbClr val="FF0000"/>
                </a:solidFill>
              </a:rPr>
              <a:t> </a:t>
            </a:r>
            <a:r>
              <a:rPr lang="en-US" sz="1600" b="0" i="1" dirty="0" err="1" smtClean="0">
                <a:solidFill>
                  <a:srgbClr val="FF0000"/>
                </a:solidFill>
              </a:rPr>
              <a:t>công</a:t>
            </a:r>
            <a:r>
              <a:rPr lang="en-US" sz="1600" b="0" i="1" dirty="0" smtClean="0">
                <a:solidFill>
                  <a:srgbClr val="FF0000"/>
                </a:solidFill>
              </a:rPr>
              <a:t> </a:t>
            </a:r>
            <a:r>
              <a:rPr lang="en-US" sz="1600" b="0" i="1" dirty="0" err="1" smtClean="0">
                <a:solidFill>
                  <a:srgbClr val="FF0000"/>
                </a:solidFill>
              </a:rPr>
              <a:t>bố</a:t>
            </a:r>
            <a:r>
              <a:rPr lang="en-US" sz="1600" b="0" i="1" dirty="0" smtClean="0">
                <a:solidFill>
                  <a:srgbClr val="FF0000"/>
                </a:solidFill>
              </a:rPr>
              <a:t> </a:t>
            </a:r>
            <a:r>
              <a:rPr lang="en-US" sz="1600" b="0" i="1" dirty="0" smtClean="0"/>
              <a:t>, </a:t>
            </a:r>
            <a:r>
              <a:rPr lang="en-US" sz="1600" b="0" i="1" dirty="0" err="1" smtClean="0"/>
              <a:t>Kiểm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tra</a:t>
            </a:r>
            <a:r>
              <a:rPr lang="en-US" sz="1600" b="0" i="1" dirty="0" smtClean="0"/>
              <a:t> an </a:t>
            </a:r>
            <a:r>
              <a:rPr lang="en-US" sz="1600" b="0" i="1" dirty="0" err="1" smtClean="0"/>
              <a:t>toàn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thực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phẩm</a:t>
            </a:r>
            <a:r>
              <a:rPr lang="en-US" sz="1600" b="0" i="1" dirty="0" smtClean="0"/>
              <a:t> (</a:t>
            </a:r>
            <a:r>
              <a:rPr lang="en-US" sz="1600" b="0" i="1" dirty="0" err="1" smtClean="0"/>
              <a:t>Đăng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ký</a:t>
            </a:r>
            <a:r>
              <a:rPr lang="en-US" sz="1600" b="0" i="1" dirty="0" smtClean="0"/>
              <a:t> -&gt; Ra </a:t>
            </a:r>
            <a:r>
              <a:rPr lang="en-US" sz="1600" b="0" i="1" dirty="0" err="1" smtClean="0"/>
              <a:t>kết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quả</a:t>
            </a:r>
            <a:r>
              <a:rPr lang="en-US" sz="1600" b="0" i="1" dirty="0" smtClean="0"/>
              <a:t>) 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2. </a:t>
            </a:r>
            <a:r>
              <a:rPr lang="vi-VN" sz="1600" b="0" i="1" dirty="0" smtClean="0"/>
              <a:t>Bao </a:t>
            </a:r>
            <a:r>
              <a:rPr lang="vi-VN" sz="1600" b="0" i="1" dirty="0"/>
              <a:t>bì chứa thực </a:t>
            </a:r>
            <a:r>
              <a:rPr lang="vi-VN" sz="1600" b="0" i="1" dirty="0" smtClean="0"/>
              <a:t>phẩm</a:t>
            </a:r>
            <a:r>
              <a:rPr lang="en-US" sz="1600" b="0" i="1" dirty="0"/>
              <a:t> : </a:t>
            </a:r>
            <a:r>
              <a:rPr lang="en-US" sz="1600" b="0" i="1" dirty="0" err="1"/>
              <a:t>Tự</a:t>
            </a:r>
            <a:r>
              <a:rPr lang="en-US" sz="1600" b="0" i="1" dirty="0"/>
              <a:t> </a:t>
            </a:r>
            <a:r>
              <a:rPr lang="en-US" sz="1600" b="0" i="1" dirty="0" err="1"/>
              <a:t>công</a:t>
            </a:r>
            <a:r>
              <a:rPr lang="en-US" sz="1600" b="0" i="1" dirty="0"/>
              <a:t> </a:t>
            </a:r>
            <a:r>
              <a:rPr lang="en-US" sz="1600" b="0" i="1" dirty="0" err="1"/>
              <a:t>bố</a:t>
            </a:r>
            <a:r>
              <a:rPr lang="en-US" sz="1600" b="0" i="1" dirty="0"/>
              <a:t> ,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tra</a:t>
            </a:r>
            <a:r>
              <a:rPr lang="en-US" sz="1600" b="0" i="1" dirty="0"/>
              <a:t> an </a:t>
            </a:r>
            <a:r>
              <a:rPr lang="en-US" sz="1600" b="0" i="1" dirty="0" err="1"/>
              <a:t>toàn</a:t>
            </a:r>
            <a:r>
              <a:rPr lang="en-US" sz="1600" b="0" i="1" dirty="0"/>
              <a:t> </a:t>
            </a:r>
            <a:r>
              <a:rPr lang="en-US" sz="1600" b="0" i="1" dirty="0" err="1"/>
              <a:t>thực</a:t>
            </a:r>
            <a:r>
              <a:rPr lang="en-US" sz="1600" b="0" i="1" dirty="0"/>
              <a:t> </a:t>
            </a:r>
            <a:r>
              <a:rPr lang="en-US" sz="1600" b="0" i="1" dirty="0" err="1" smtClean="0"/>
              <a:t>phẩm</a:t>
            </a:r>
            <a:r>
              <a:rPr lang="en-US" sz="1600" b="0" i="1" dirty="0" smtClean="0"/>
              <a:t> </a:t>
            </a:r>
            <a:r>
              <a:rPr lang="en-US" sz="1600" b="0" i="1" dirty="0"/>
              <a:t>(</a:t>
            </a:r>
            <a:r>
              <a:rPr lang="en-US" sz="1600" b="0" i="1" dirty="0" err="1"/>
              <a:t>Đăng</a:t>
            </a:r>
            <a:r>
              <a:rPr lang="en-US" sz="1600" b="0" i="1" dirty="0"/>
              <a:t> </a:t>
            </a:r>
            <a:r>
              <a:rPr lang="en-US" sz="1600" b="0" i="1" dirty="0" err="1"/>
              <a:t>ký</a:t>
            </a:r>
            <a:r>
              <a:rPr lang="en-US" sz="1600" b="0" i="1" dirty="0"/>
              <a:t> -&gt; Ra </a:t>
            </a:r>
            <a:r>
              <a:rPr lang="en-US" sz="1600" b="0" i="1" dirty="0" err="1"/>
              <a:t>kết</a:t>
            </a:r>
            <a:r>
              <a:rPr lang="en-US" sz="1600" b="0" i="1" dirty="0"/>
              <a:t> </a:t>
            </a:r>
            <a:r>
              <a:rPr lang="en-US" sz="1600" b="0" i="1" dirty="0" err="1"/>
              <a:t>quả</a:t>
            </a:r>
            <a:r>
              <a:rPr lang="en-US" sz="1600" b="0" i="1" dirty="0"/>
              <a:t>) 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3. </a:t>
            </a:r>
            <a:r>
              <a:rPr lang="vi-VN" sz="1600" b="0" i="1" dirty="0" smtClean="0"/>
              <a:t>Thực </a:t>
            </a:r>
            <a:r>
              <a:rPr lang="vi-VN" sz="1600" b="0" i="1" dirty="0"/>
              <a:t>phẩm chế biến </a:t>
            </a:r>
            <a:r>
              <a:rPr lang="vi-VN" sz="1600" b="0" i="1" dirty="0" smtClean="0"/>
              <a:t>thường</a:t>
            </a:r>
            <a:r>
              <a:rPr lang="en-US" sz="1600" b="0" i="1" dirty="0"/>
              <a:t> : </a:t>
            </a:r>
            <a:r>
              <a:rPr lang="en-US" sz="1600" b="0" i="1" dirty="0" err="1"/>
              <a:t>Tự</a:t>
            </a:r>
            <a:r>
              <a:rPr lang="en-US" sz="1600" b="0" i="1" dirty="0"/>
              <a:t> </a:t>
            </a:r>
            <a:r>
              <a:rPr lang="en-US" sz="1600" b="0" i="1" dirty="0" err="1"/>
              <a:t>công</a:t>
            </a:r>
            <a:r>
              <a:rPr lang="en-US" sz="1600" b="0" i="1" dirty="0"/>
              <a:t> </a:t>
            </a:r>
            <a:r>
              <a:rPr lang="en-US" sz="1600" b="0" i="1" dirty="0" err="1"/>
              <a:t>bố</a:t>
            </a:r>
            <a:r>
              <a:rPr lang="en-US" sz="1600" b="0" i="1" dirty="0"/>
              <a:t> ,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tra</a:t>
            </a:r>
            <a:r>
              <a:rPr lang="en-US" sz="1600" b="0" i="1" dirty="0"/>
              <a:t> an </a:t>
            </a:r>
            <a:r>
              <a:rPr lang="en-US" sz="1600" b="0" i="1" dirty="0" err="1"/>
              <a:t>toàn</a:t>
            </a:r>
            <a:r>
              <a:rPr lang="en-US" sz="1600" b="0" i="1" dirty="0"/>
              <a:t> </a:t>
            </a:r>
            <a:r>
              <a:rPr lang="en-US" sz="1600" b="0" i="1" dirty="0" err="1"/>
              <a:t>thực</a:t>
            </a:r>
            <a:r>
              <a:rPr lang="en-US" sz="1600" b="0" i="1" dirty="0"/>
              <a:t> </a:t>
            </a:r>
            <a:r>
              <a:rPr lang="en-US" sz="1600" b="0" i="1" dirty="0" err="1" smtClean="0"/>
              <a:t>phẩm</a:t>
            </a:r>
            <a:r>
              <a:rPr lang="en-US" sz="1600" b="0" i="1" dirty="0" smtClean="0"/>
              <a:t>. </a:t>
            </a:r>
            <a:r>
              <a:rPr lang="en-US" sz="1600" b="0" i="1" dirty="0"/>
              <a:t>(</a:t>
            </a:r>
            <a:r>
              <a:rPr lang="en-US" sz="1600" b="0" i="1" dirty="0" err="1"/>
              <a:t>Đăng</a:t>
            </a:r>
            <a:r>
              <a:rPr lang="en-US" sz="1600" b="0" i="1" dirty="0"/>
              <a:t> </a:t>
            </a:r>
            <a:r>
              <a:rPr lang="en-US" sz="1600" b="0" i="1" dirty="0" err="1"/>
              <a:t>ký</a:t>
            </a:r>
            <a:r>
              <a:rPr lang="en-US" sz="1600" b="0" i="1" dirty="0"/>
              <a:t> -&gt; Ra </a:t>
            </a:r>
            <a:r>
              <a:rPr lang="en-US" sz="1600" b="0" i="1" dirty="0" err="1"/>
              <a:t>kết</a:t>
            </a:r>
            <a:r>
              <a:rPr lang="en-US" sz="1600" b="0" i="1" dirty="0"/>
              <a:t> </a:t>
            </a:r>
            <a:r>
              <a:rPr lang="en-US" sz="1600" b="0" i="1" dirty="0" err="1"/>
              <a:t>quả</a:t>
            </a:r>
            <a:r>
              <a:rPr lang="en-US" sz="1600" b="0" i="1" dirty="0"/>
              <a:t>) 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4. </a:t>
            </a:r>
            <a:r>
              <a:rPr lang="vi-VN" sz="1600" b="0" i="1" dirty="0" smtClean="0"/>
              <a:t>Thực </a:t>
            </a:r>
            <a:r>
              <a:rPr lang="vi-VN" sz="1600" b="0" i="1" dirty="0"/>
              <a:t>phẩm chức </a:t>
            </a:r>
            <a:r>
              <a:rPr lang="vi-VN" sz="1600" b="0" i="1" dirty="0" smtClean="0"/>
              <a:t>năng</a:t>
            </a:r>
            <a:r>
              <a:rPr lang="en-US" sz="1600" b="0" i="1" dirty="0" smtClean="0"/>
              <a:t> : </a:t>
            </a:r>
            <a:r>
              <a:rPr lang="en-US" sz="1600" b="0" i="1" dirty="0" err="1" smtClean="0">
                <a:solidFill>
                  <a:srgbClr val="FF0000"/>
                </a:solidFill>
              </a:rPr>
              <a:t>Công</a:t>
            </a:r>
            <a:r>
              <a:rPr lang="en-US" sz="1600" b="0" i="1" dirty="0" smtClean="0">
                <a:solidFill>
                  <a:srgbClr val="FF0000"/>
                </a:solidFill>
              </a:rPr>
              <a:t> </a:t>
            </a:r>
            <a:r>
              <a:rPr lang="en-US" sz="1600" b="0" i="1" dirty="0" err="1" smtClean="0">
                <a:solidFill>
                  <a:srgbClr val="FF0000"/>
                </a:solidFill>
              </a:rPr>
              <a:t>bố</a:t>
            </a:r>
            <a:r>
              <a:rPr lang="en-US" sz="1600" b="0" i="1" dirty="0" smtClean="0"/>
              <a:t>. </a:t>
            </a:r>
            <a:r>
              <a:rPr lang="en-US" sz="1600" b="0" i="1" dirty="0" err="1" smtClean="0"/>
              <a:t>Không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cần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kiểm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tra</a:t>
            </a:r>
            <a:r>
              <a:rPr lang="en-US" sz="1600" b="0" i="1" dirty="0" smtClean="0"/>
              <a:t> ATTP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5. </a:t>
            </a:r>
            <a:r>
              <a:rPr lang="vi-VN" sz="1600" b="0" i="1" dirty="0" smtClean="0"/>
              <a:t>Thực </a:t>
            </a:r>
            <a:r>
              <a:rPr lang="vi-VN" sz="1600" b="0" i="1" dirty="0"/>
              <a:t>phẩm bổ sung cho trẻ 36 tháng </a:t>
            </a:r>
            <a:r>
              <a:rPr lang="vi-VN" sz="1600" b="0" i="1" dirty="0" smtClean="0"/>
              <a:t>tuổi</a:t>
            </a:r>
            <a:r>
              <a:rPr lang="en-US" sz="1600" b="0" i="1" dirty="0"/>
              <a:t> :</a:t>
            </a:r>
            <a:r>
              <a:rPr lang="en-US" sz="1600" b="0" i="1" dirty="0" err="1"/>
              <a:t>Công</a:t>
            </a:r>
            <a:r>
              <a:rPr lang="en-US" sz="1600" b="0" i="1" dirty="0"/>
              <a:t> </a:t>
            </a:r>
            <a:r>
              <a:rPr lang="en-US" sz="1600" b="0" i="1" dirty="0" err="1"/>
              <a:t>bố</a:t>
            </a:r>
            <a:r>
              <a:rPr lang="en-US" sz="1600" b="0" i="1" dirty="0"/>
              <a:t>. </a:t>
            </a:r>
            <a:r>
              <a:rPr lang="en-US" sz="1600" b="0" i="1" dirty="0" err="1"/>
              <a:t>Không</a:t>
            </a:r>
            <a:r>
              <a:rPr lang="en-US" sz="1600" b="0" i="1" dirty="0"/>
              <a:t> </a:t>
            </a:r>
            <a:r>
              <a:rPr lang="en-US" sz="1600" b="0" i="1" dirty="0" err="1"/>
              <a:t>cần</a:t>
            </a:r>
            <a:r>
              <a:rPr lang="en-US" sz="1600" b="0" i="1" dirty="0"/>
              <a:t>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tra</a:t>
            </a:r>
            <a:r>
              <a:rPr lang="en-US" sz="1600" b="0" i="1" dirty="0"/>
              <a:t> </a:t>
            </a:r>
            <a:r>
              <a:rPr lang="en-US" sz="1600" b="0" i="1" dirty="0" smtClean="0"/>
              <a:t>ATTP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6. </a:t>
            </a:r>
            <a:r>
              <a:rPr lang="vi-VN" sz="1600" b="0" i="1" dirty="0" smtClean="0"/>
              <a:t>Thực </a:t>
            </a:r>
            <a:r>
              <a:rPr lang="vi-VN" sz="1600" b="0" i="1" dirty="0"/>
              <a:t>phẩm có nguồn gốc từ thực </a:t>
            </a:r>
            <a:r>
              <a:rPr lang="vi-VN" sz="1600" b="0" i="1" dirty="0" smtClean="0"/>
              <a:t>vật</a:t>
            </a:r>
            <a:r>
              <a:rPr lang="en-US" sz="1600" b="0" i="1" dirty="0" smtClean="0"/>
              <a:t> : </a:t>
            </a:r>
            <a:r>
              <a:rPr lang="en-US" sz="1600" b="0" i="1" dirty="0" err="1" smtClean="0"/>
              <a:t>Giấy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phép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Kiểm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dịch</a:t>
            </a:r>
            <a:r>
              <a:rPr lang="en-US" sz="1600" b="0" i="1" dirty="0" smtClean="0"/>
              <a:t> + </a:t>
            </a:r>
            <a:r>
              <a:rPr lang="en-US" sz="1600" b="0" i="1" dirty="0" err="1" smtClean="0"/>
              <a:t>Kiểm</a:t>
            </a:r>
            <a:r>
              <a:rPr lang="en-US" sz="1600" b="0" i="1" dirty="0" smtClean="0"/>
              <a:t> </a:t>
            </a:r>
            <a:r>
              <a:rPr lang="en-US" sz="1600" b="0" i="1" dirty="0" err="1" smtClean="0"/>
              <a:t>dịch</a:t>
            </a:r>
            <a:r>
              <a:rPr lang="en-US" sz="1600" b="0" i="1" dirty="0" smtClean="0"/>
              <a:t> + KTATTP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7. </a:t>
            </a:r>
            <a:r>
              <a:rPr lang="vi-VN" sz="1600" b="0" i="1" dirty="0" smtClean="0"/>
              <a:t>Thực </a:t>
            </a:r>
            <a:r>
              <a:rPr lang="vi-VN" sz="1600" b="0" i="1" dirty="0"/>
              <a:t>phẩm có nguồn gốc từ động </a:t>
            </a:r>
            <a:r>
              <a:rPr lang="vi-VN" sz="1600" b="0" i="1" dirty="0" smtClean="0"/>
              <a:t>vật</a:t>
            </a:r>
            <a:r>
              <a:rPr lang="en-US" sz="1600" b="0" i="1" dirty="0"/>
              <a:t> : </a:t>
            </a:r>
            <a:r>
              <a:rPr lang="en-US" sz="1600" b="0" i="1" dirty="0" err="1"/>
              <a:t>Giấy</a:t>
            </a:r>
            <a:r>
              <a:rPr lang="en-US" sz="1600" b="0" i="1" dirty="0"/>
              <a:t> </a:t>
            </a:r>
            <a:r>
              <a:rPr lang="en-US" sz="1600" b="0" i="1" dirty="0" err="1"/>
              <a:t>phép</a:t>
            </a:r>
            <a:r>
              <a:rPr lang="en-US" sz="1600" b="0" i="1" dirty="0"/>
              <a:t>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dịch</a:t>
            </a:r>
            <a:r>
              <a:rPr lang="en-US" sz="1600" b="0" i="1" dirty="0"/>
              <a:t> +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dịch</a:t>
            </a:r>
            <a:r>
              <a:rPr lang="en-US" sz="1600" b="0" i="1" dirty="0"/>
              <a:t> + </a:t>
            </a:r>
            <a:r>
              <a:rPr lang="en-US" sz="1600" b="0" i="1" dirty="0" smtClean="0"/>
              <a:t>KTATTP</a:t>
            </a:r>
            <a:endParaRPr lang="vi-VN" sz="1600" b="0" i="1" dirty="0"/>
          </a:p>
          <a:p>
            <a:pPr marL="0" indent="0">
              <a:buClrTx/>
              <a:buNone/>
            </a:pPr>
            <a:r>
              <a:rPr lang="en-US" sz="1600" b="0" i="1" dirty="0" smtClean="0"/>
              <a:t>8. </a:t>
            </a:r>
            <a:r>
              <a:rPr lang="vi-VN" sz="1600" b="0" i="1" dirty="0" smtClean="0"/>
              <a:t>Thực </a:t>
            </a:r>
            <a:r>
              <a:rPr lang="vi-VN" sz="1600" b="0" i="1" dirty="0"/>
              <a:t>phẩm có nguồn gốc từ thủy </a:t>
            </a:r>
            <a:r>
              <a:rPr lang="vi-VN" sz="1600" b="0" i="1" dirty="0" smtClean="0"/>
              <a:t>sản</a:t>
            </a:r>
            <a:r>
              <a:rPr lang="en-US" sz="1600" b="0" i="1" dirty="0"/>
              <a:t> : </a:t>
            </a:r>
            <a:r>
              <a:rPr lang="en-US" sz="1600" b="0" i="1" dirty="0" err="1"/>
              <a:t>Giấy</a:t>
            </a:r>
            <a:r>
              <a:rPr lang="en-US" sz="1600" b="0" i="1" dirty="0"/>
              <a:t> </a:t>
            </a:r>
            <a:r>
              <a:rPr lang="en-US" sz="1600" b="0" i="1" dirty="0" err="1"/>
              <a:t>phép</a:t>
            </a:r>
            <a:r>
              <a:rPr lang="en-US" sz="1600" b="0" i="1" dirty="0"/>
              <a:t>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dịch</a:t>
            </a:r>
            <a:r>
              <a:rPr lang="en-US" sz="1600" b="0" i="1" dirty="0"/>
              <a:t> + </a:t>
            </a:r>
            <a:r>
              <a:rPr lang="en-US" sz="1600" b="0" i="1" dirty="0" err="1"/>
              <a:t>Kiểm</a:t>
            </a:r>
            <a:r>
              <a:rPr lang="en-US" sz="1600" b="0" i="1" dirty="0"/>
              <a:t> </a:t>
            </a:r>
            <a:r>
              <a:rPr lang="en-US" sz="1600" b="0" i="1" dirty="0" err="1"/>
              <a:t>dịch</a:t>
            </a:r>
            <a:r>
              <a:rPr lang="en-US" sz="1600" b="0" i="1" dirty="0"/>
              <a:t> + </a:t>
            </a:r>
            <a:r>
              <a:rPr lang="en-US" sz="1600" b="0" i="1" dirty="0" smtClean="0"/>
              <a:t>KTATTP</a:t>
            </a:r>
            <a:endParaRPr lang="vi-VN" sz="1600" b="0" i="1" dirty="0"/>
          </a:p>
        </p:txBody>
      </p:sp>
    </p:spTree>
    <p:extLst>
      <p:ext uri="{BB962C8B-B14F-4D97-AF65-F5344CB8AC3E}">
        <p14:creationId xmlns:p14="http://schemas.microsoft.com/office/powerpoint/2010/main" val="1161650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b="0" dirty="0"/>
              <a:t>7 nguyên tắc quản lý hàng hóa Nhập khẩu: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153400" cy="46958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600" dirty="0"/>
              <a:t>Kiểm tra chất lượng: </a:t>
            </a:r>
            <a:r>
              <a:rPr lang="pt-BR" sz="1600" b="0" dirty="0"/>
              <a:t>Luật chất lượng sản phẩm 05/2007, ND132/2008 và các thông tư hướng dẫn</a:t>
            </a:r>
            <a:endParaRPr lang="vi-VN" sz="1600" b="0" dirty="0"/>
          </a:p>
          <a:p>
            <a:pPr marL="0" indent="0">
              <a:buClrTx/>
              <a:buNone/>
            </a:pPr>
            <a:r>
              <a:rPr lang="vi-VN" sz="1600" b="0" dirty="0"/>
              <a:t>           -  </a:t>
            </a:r>
            <a:r>
              <a:rPr lang="vi-VN" sz="1600" b="0" i="1" dirty="0"/>
              <a:t>Kiểm tra trước thông quan</a:t>
            </a:r>
          </a:p>
          <a:p>
            <a:pPr marL="0" indent="0">
              <a:buClrTx/>
              <a:buNone/>
            </a:pPr>
            <a:r>
              <a:rPr lang="vi-VN" sz="1600" b="0" i="1" dirty="0"/>
              <a:t>           -  Kiểm tra sau thông quan</a:t>
            </a:r>
            <a:endParaRPr lang="en-SG" sz="1600" b="0" i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600" dirty="0"/>
              <a:t>Riêng: </a:t>
            </a:r>
            <a:r>
              <a:rPr lang="pt-BR" sz="1600" b="0" dirty="0"/>
              <a:t>NĐ 69/2018</a:t>
            </a:r>
            <a:r>
              <a:rPr lang="vi-VN" sz="1600" b="0" dirty="0"/>
              <a:t>, NĐ 43/2017,</a:t>
            </a:r>
            <a:r>
              <a:rPr lang="pt-BR" sz="1600" b="0" dirty="0"/>
              <a:t>thông tư hướng dẫn</a:t>
            </a:r>
            <a:endParaRPr lang="vi-VN" sz="1600" b="0" dirty="0"/>
          </a:p>
          <a:p>
            <a:pPr marL="0" indent="0">
              <a:lnSpc>
                <a:spcPct val="150000"/>
              </a:lnSpc>
              <a:buNone/>
            </a:pPr>
            <a:r>
              <a:rPr lang="vi-VN" sz="1600" b="0" u="sng" dirty="0"/>
              <a:t>Ví dụ</a:t>
            </a:r>
            <a:r>
              <a:rPr lang="vi-VN" sz="1600" b="0" dirty="0"/>
              <a:t>: </a:t>
            </a:r>
            <a:r>
              <a:rPr lang="vi-VN" sz="1600" b="0" dirty="0">
                <a:solidFill>
                  <a:srgbClr val="FF0000"/>
                </a:solidFill>
              </a:rPr>
              <a:t>Ô tô cũ dưới 5 năm</a:t>
            </a:r>
            <a:r>
              <a:rPr lang="vi-VN" sz="1600" b="0" dirty="0"/>
              <a:t>, </a:t>
            </a:r>
            <a:r>
              <a:rPr lang="vi-VN" sz="1600" b="0" dirty="0">
                <a:solidFill>
                  <a:srgbClr val="FF0000"/>
                </a:solidFill>
              </a:rPr>
              <a:t>máy móc cũ dưới 10 năm</a:t>
            </a:r>
            <a:r>
              <a:rPr lang="vi-VN" sz="1600" b="0" dirty="0" smtClean="0"/>
              <a:t>,...</a:t>
            </a:r>
            <a:endParaRPr lang="en-US" sz="1600" b="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dirty="0" err="1" smtClean="0"/>
              <a:t>Dán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nhãn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năng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lượng</a:t>
            </a:r>
            <a:r>
              <a:rPr lang="en-US" sz="1600" b="0" dirty="0" smtClean="0"/>
              <a:t> : </a:t>
            </a:r>
            <a:r>
              <a:rPr lang="en-US" sz="1600" b="0" dirty="0"/>
              <a:t>04/2017/QĐ-</a:t>
            </a:r>
            <a:r>
              <a:rPr lang="en-US" sz="1600" b="0" dirty="0" err="1"/>
              <a:t>TTg</a:t>
            </a:r>
            <a:r>
              <a:rPr lang="en-US" sz="1600" b="0" dirty="0" smtClean="0"/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dirty="0" smtClean="0"/>
              <a:t>=&gt; Test </a:t>
            </a:r>
            <a:r>
              <a:rPr lang="en-US" sz="1600" b="0" dirty="0" err="1" smtClean="0"/>
              <a:t>hiệu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suất</a:t>
            </a:r>
            <a:r>
              <a:rPr lang="en-US" sz="1600" b="0" dirty="0" smtClean="0"/>
              <a:t>, </a:t>
            </a:r>
            <a:r>
              <a:rPr lang="en-US" sz="1600" b="0" dirty="0" err="1" smtClean="0"/>
              <a:t>sau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đó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nộp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hồ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sơ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tại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Bộ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Công</a:t>
            </a:r>
            <a:r>
              <a:rPr lang="en-US" sz="1600" b="0" dirty="0" smtClean="0"/>
              <a:t> </a:t>
            </a:r>
            <a:r>
              <a:rPr lang="en-US" sz="1600" b="0" dirty="0" err="1" smtClean="0"/>
              <a:t>Thương</a:t>
            </a:r>
            <a:r>
              <a:rPr lang="en-US" sz="1600" b="0" dirty="0" smtClean="0"/>
              <a:t>. </a:t>
            </a:r>
            <a:endParaRPr lang="en-SG" sz="1600" b="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600" dirty="0"/>
              <a:t>Bình thường: </a:t>
            </a:r>
            <a:r>
              <a:rPr lang="pt-BR" sz="1600" b="0" dirty="0"/>
              <a:t>Chỉ nộp </a:t>
            </a:r>
            <a:r>
              <a:rPr lang="pt-BR" sz="1600" b="0" i="1" dirty="0"/>
              <a:t>Tờ khai + Invoice + </a:t>
            </a:r>
            <a:r>
              <a:rPr lang="pt-BR" sz="1600" b="0" i="1" dirty="0" err="1"/>
              <a:t>packing</a:t>
            </a:r>
            <a:r>
              <a:rPr lang="pt-BR" sz="1600" b="0" i="1" dirty="0"/>
              <a:t> </a:t>
            </a:r>
            <a:r>
              <a:rPr lang="pt-BR" sz="1600" b="0" i="1" dirty="0" err="1"/>
              <a:t>list</a:t>
            </a:r>
            <a:r>
              <a:rPr lang="pt-BR" sz="1600" b="0" i="1" dirty="0"/>
              <a:t> + Bill </a:t>
            </a:r>
            <a:r>
              <a:rPr lang="pt-BR" sz="1600" b="0" i="1" dirty="0" err="1"/>
              <a:t>of</a:t>
            </a:r>
            <a:r>
              <a:rPr lang="pt-BR" sz="1600" b="0" i="1" dirty="0"/>
              <a:t> </a:t>
            </a:r>
            <a:r>
              <a:rPr lang="pt-BR" sz="1600" b="0" i="1" dirty="0" err="1"/>
              <a:t>lading</a:t>
            </a:r>
            <a:r>
              <a:rPr lang="pt-BR" sz="1600" b="0" i="1" dirty="0"/>
              <a:t> + CO</a:t>
            </a:r>
            <a:r>
              <a:rPr lang="pt-BR" sz="1600" b="0" dirty="0"/>
              <a:t>. </a:t>
            </a:r>
            <a:endParaRPr lang="en-SG" sz="1600" b="0" dirty="0"/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4188296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39F64FE4-76B5-4BCA-9003-878D4B33A7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7864" y="3140968"/>
            <a:ext cx="5400600" cy="1152128"/>
          </a:xfrm>
        </p:spPr>
        <p:txBody>
          <a:bodyPr anchor="ctr"/>
          <a:lstStyle/>
          <a:p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phí</a:t>
            </a:r>
            <a:endParaRPr lang="es-ES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033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phí: </a:t>
            </a:r>
            <a:endParaRPr lang="en-SG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153400" cy="4479776"/>
          </a:xfrm>
        </p:spPr>
        <p:txBody>
          <a:bodyPr/>
          <a:lstStyle/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phí Logistics</a:t>
            </a:r>
            <a:endParaRPr lang="en-SG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Tiền mua hàng</a:t>
            </a:r>
            <a:endParaRPr lang="en-SG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Thuế</a:t>
            </a:r>
            <a:endParaRPr lang="en-SG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Kết quả hình ảnh cho cost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4" descr="Kết quả hình ảnh cho cost?"/>
          <p:cNvSpPr>
            <a:spLocks noChangeAspect="1" noChangeArrowheads="1"/>
          </p:cNvSpPr>
          <p:nvPr/>
        </p:nvSpPr>
        <p:spPr bwMode="auto">
          <a:xfrm>
            <a:off x="307974" y="7937"/>
            <a:ext cx="4141129" cy="41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844824"/>
            <a:ext cx="333262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1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39F64FE4-76B5-4BCA-9003-878D4B33A7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79912" y="3429000"/>
            <a:ext cx="4715322" cy="503684"/>
          </a:xfrm>
        </p:spPr>
        <p:txBody>
          <a:bodyPr anchor="ctr"/>
          <a:lstStyle/>
          <a:p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chuỗi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ứng</a:t>
            </a:r>
            <a:endParaRPr lang="es-ES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487194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692696"/>
            <a:ext cx="7640638" cy="533400"/>
          </a:xfrm>
        </p:spPr>
        <p:txBody>
          <a:bodyPr/>
          <a:lstStyle/>
          <a:p>
            <a:pPr algn="ctr"/>
            <a:r>
              <a:rPr lang="en-US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en-US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chuỗi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ứng</a:t>
            </a:r>
            <a:endParaRPr lang="en-SG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B52AAFD-5FDC-4942-A27A-A59A2D9658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304571"/>
              </p:ext>
            </p:extLst>
          </p:nvPr>
        </p:nvGraphicFramePr>
        <p:xfrm>
          <a:off x="251520" y="1519808"/>
          <a:ext cx="8712968" cy="493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58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39F64FE4-76B5-4BCA-9003-878D4B33A7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87824" y="2780928"/>
            <a:ext cx="6336704" cy="1944216"/>
          </a:xfrm>
        </p:spPr>
        <p:txBody>
          <a:bodyPr anchor="ctr"/>
          <a:lstStyle/>
          <a:p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chứng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</a:t>
            </a:r>
            <a:endParaRPr lang="es-ES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38743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Hợp đồng mua bán quốc tế: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47775"/>
            <a:ext cx="8153400" cy="4876800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 err="1"/>
              <a:t>Khái</a:t>
            </a:r>
            <a:r>
              <a:rPr lang="en-US" sz="2800" dirty="0"/>
              <a:t> </a:t>
            </a:r>
            <a:r>
              <a:rPr lang="en-US" sz="2800" dirty="0" err="1"/>
              <a:t>niệm</a:t>
            </a:r>
            <a:r>
              <a:rPr lang="en-US" sz="2800" dirty="0"/>
              <a:t> :</a:t>
            </a:r>
          </a:p>
          <a:p>
            <a:pPr marL="324000" lvl="1" indent="0" algn="just">
              <a:lnSpc>
                <a:spcPct val="150000"/>
              </a:lnSpc>
              <a:buNone/>
            </a:pP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đồng</a:t>
            </a:r>
            <a:r>
              <a:rPr lang="en-US" sz="2800" dirty="0"/>
              <a:t> </a:t>
            </a:r>
            <a:r>
              <a:rPr lang="en-US" sz="2800" dirty="0" err="1"/>
              <a:t>mua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quốc</a:t>
            </a:r>
            <a:r>
              <a:rPr lang="en-US" sz="2800" dirty="0"/>
              <a:t> </a:t>
            </a:r>
            <a:r>
              <a:rPr lang="en-US" sz="2800" dirty="0" err="1"/>
              <a:t>tế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thỏa</a:t>
            </a:r>
            <a:r>
              <a:rPr lang="en-US" sz="2800" dirty="0"/>
              <a:t> </a:t>
            </a:r>
            <a:r>
              <a:rPr lang="en-US" sz="2800" dirty="0" err="1"/>
              <a:t>thuận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trụ</a:t>
            </a:r>
            <a:r>
              <a:rPr lang="en-US" sz="2800" dirty="0"/>
              <a:t> </a:t>
            </a:r>
            <a:r>
              <a:rPr lang="en-US" sz="2800" dirty="0" err="1"/>
              <a:t>sở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doanh</a:t>
            </a:r>
            <a:r>
              <a:rPr lang="en-US" sz="2800" dirty="0"/>
              <a:t> ở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nước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.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đó</a:t>
            </a:r>
            <a:r>
              <a:rPr lang="en-US" sz="2800" dirty="0"/>
              <a:t>,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xuất</a:t>
            </a:r>
            <a:r>
              <a:rPr lang="en-US" sz="2800" dirty="0"/>
              <a:t> </a:t>
            </a:r>
            <a:r>
              <a:rPr lang="en-US" sz="2800" dirty="0" err="1"/>
              <a:t>khẩu</a:t>
            </a:r>
            <a:r>
              <a:rPr lang="en-US" sz="2800" dirty="0"/>
              <a:t>,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kia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khẩu</a:t>
            </a:r>
            <a:r>
              <a:rPr lang="en-US" sz="2800" dirty="0"/>
              <a:t>.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xuất</a:t>
            </a:r>
            <a:r>
              <a:rPr lang="en-US" sz="2800" dirty="0"/>
              <a:t> </a:t>
            </a:r>
            <a:r>
              <a:rPr lang="en-US" sz="2800" dirty="0" err="1"/>
              <a:t>khẩu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trách</a:t>
            </a:r>
            <a:r>
              <a:rPr lang="en-US" sz="2800" dirty="0"/>
              <a:t> </a:t>
            </a:r>
            <a:r>
              <a:rPr lang="en-US" sz="2800" dirty="0" err="1"/>
              <a:t>nhiệm</a:t>
            </a:r>
            <a:r>
              <a:rPr lang="en-US" sz="2800" dirty="0"/>
              <a:t> </a:t>
            </a:r>
            <a:r>
              <a:rPr lang="en-US" sz="2800" dirty="0" err="1"/>
              <a:t>chuyển</a:t>
            </a:r>
            <a:r>
              <a:rPr lang="en-US" sz="2800" dirty="0"/>
              <a:t> </a:t>
            </a:r>
            <a:r>
              <a:rPr lang="en-US" sz="2800" dirty="0" err="1"/>
              <a:t>quyền</a:t>
            </a:r>
            <a:r>
              <a:rPr lang="en-US" sz="2800" dirty="0"/>
              <a:t> </a:t>
            </a:r>
            <a:r>
              <a:rPr lang="en-US" sz="2800" dirty="0" err="1"/>
              <a:t>sở</a:t>
            </a:r>
            <a:r>
              <a:rPr lang="en-US" sz="2800" dirty="0"/>
              <a:t> </a:t>
            </a:r>
            <a:r>
              <a:rPr lang="en-US" sz="2800" dirty="0" err="1"/>
              <a:t>hữu</a:t>
            </a:r>
            <a:r>
              <a:rPr lang="en-US" sz="2800" dirty="0"/>
              <a:t> sang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khẩu</a:t>
            </a:r>
            <a:r>
              <a:rPr lang="en-US" sz="2800" dirty="0"/>
              <a:t> 1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hóa</a:t>
            </a:r>
            <a:r>
              <a:rPr lang="en-US" sz="2800" dirty="0"/>
              <a:t> (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hóa</a:t>
            </a:r>
            <a:r>
              <a:rPr lang="en-US" sz="2800" dirty="0"/>
              <a:t>),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khẩu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trách</a:t>
            </a:r>
            <a:r>
              <a:rPr lang="en-US" sz="2800" dirty="0"/>
              <a:t> </a:t>
            </a:r>
            <a:r>
              <a:rPr lang="en-US" sz="2800" dirty="0" err="1"/>
              <a:t>nhiệm</a:t>
            </a:r>
            <a:r>
              <a:rPr lang="en-US" sz="2800" dirty="0"/>
              <a:t> </a:t>
            </a:r>
            <a:r>
              <a:rPr lang="en-US" sz="2800" dirty="0" err="1"/>
              <a:t>nhận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tiền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. </a:t>
            </a:r>
          </a:p>
          <a:p>
            <a:pPr algn="just">
              <a:lnSpc>
                <a:spcPct val="150000"/>
              </a:lnSpc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9109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Hợp đồng mua bán quốc tế: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153400" cy="4623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HĐ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lực</a:t>
            </a:r>
            <a:endParaRPr lang="en-US" dirty="0"/>
          </a:p>
          <a:p>
            <a:pPr algn="just">
              <a:lnSpc>
                <a:spcPct val="150000"/>
              </a:lnSpc>
              <a:buClrTx/>
              <a:buSzPct val="90000"/>
              <a:buFont typeface="Wingdings" panose="05000000000000000000" pitchFamily="2" charset="2"/>
              <a:buChar char="ü"/>
            </a:pPr>
            <a:r>
              <a:rPr lang="en-US" b="0" dirty="0" err="1"/>
              <a:t>Chủ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phải</a:t>
            </a:r>
            <a:r>
              <a:rPr lang="en-US" b="0" dirty="0"/>
              <a:t>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đủ</a:t>
            </a:r>
            <a:r>
              <a:rPr lang="en-US" b="0" dirty="0"/>
              <a:t> </a:t>
            </a:r>
            <a:r>
              <a:rPr lang="en-US" b="0" dirty="0" err="1"/>
              <a:t>tư</a:t>
            </a:r>
            <a:r>
              <a:rPr lang="en-US" b="0" dirty="0"/>
              <a:t> </a:t>
            </a:r>
            <a:r>
              <a:rPr lang="en-US" b="0" dirty="0" err="1"/>
              <a:t>cách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</a:t>
            </a:r>
            <a:r>
              <a:rPr lang="en-US" b="0" dirty="0" err="1"/>
              <a:t>lí</a:t>
            </a:r>
            <a:endParaRPr lang="en-US" b="0" dirty="0"/>
          </a:p>
          <a:p>
            <a:pPr algn="just">
              <a:lnSpc>
                <a:spcPct val="150000"/>
              </a:lnSpc>
              <a:buClrTx/>
              <a:buSzPct val="90000"/>
              <a:buFont typeface="Wingdings" panose="05000000000000000000" pitchFamily="2" charset="2"/>
              <a:buChar char="ü"/>
            </a:pPr>
            <a:r>
              <a:rPr lang="en-US" b="0" dirty="0" err="1"/>
              <a:t>Hàng</a:t>
            </a:r>
            <a:r>
              <a:rPr lang="en-US" b="0" dirty="0"/>
              <a:t> </a:t>
            </a:r>
            <a:r>
              <a:rPr lang="en-US" b="0" dirty="0" err="1"/>
              <a:t>hóa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</a:t>
            </a:r>
            <a:r>
              <a:rPr lang="en-US" b="0" dirty="0" err="1"/>
              <a:t>đồng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</a:t>
            </a:r>
            <a:r>
              <a:rPr lang="en-US" b="0" dirty="0" err="1"/>
              <a:t>hàng</a:t>
            </a:r>
            <a:r>
              <a:rPr lang="en-US" b="0" dirty="0"/>
              <a:t> </a:t>
            </a:r>
            <a:r>
              <a:rPr lang="en-US" b="0" dirty="0" err="1"/>
              <a:t>hóa</a:t>
            </a:r>
            <a:r>
              <a:rPr lang="en-US" b="0" dirty="0"/>
              <a:t> </a:t>
            </a:r>
            <a:r>
              <a:rPr lang="en-US" b="0" dirty="0" err="1"/>
              <a:t>được</a:t>
            </a:r>
            <a:r>
              <a:rPr lang="en-US" b="0" dirty="0"/>
              <a:t> </a:t>
            </a:r>
            <a:r>
              <a:rPr lang="en-US" b="0" dirty="0" err="1"/>
              <a:t>phép</a:t>
            </a:r>
            <a:r>
              <a:rPr lang="en-US" b="0" dirty="0"/>
              <a:t> </a:t>
            </a:r>
            <a:r>
              <a:rPr lang="en-US" b="0" dirty="0" err="1"/>
              <a:t>mua</a:t>
            </a:r>
            <a:r>
              <a:rPr lang="en-US" b="0" dirty="0"/>
              <a:t> </a:t>
            </a:r>
            <a:r>
              <a:rPr lang="en-US" b="0" dirty="0" err="1"/>
              <a:t>bán</a:t>
            </a:r>
            <a:r>
              <a:rPr lang="en-US" b="0" dirty="0"/>
              <a:t> </a:t>
            </a:r>
            <a:r>
              <a:rPr lang="en-US" b="0" dirty="0" err="1"/>
              <a:t>theo</a:t>
            </a:r>
            <a:r>
              <a:rPr lang="en-US" b="0" dirty="0"/>
              <a:t> </a:t>
            </a:r>
            <a:r>
              <a:rPr lang="en-US" b="0" dirty="0" err="1"/>
              <a:t>quy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r>
              <a:rPr lang="en-US" b="0" dirty="0"/>
              <a:t> </a:t>
            </a:r>
            <a:r>
              <a:rPr lang="en-US" b="0" dirty="0" err="1"/>
              <a:t>luật</a:t>
            </a:r>
            <a:endParaRPr lang="en-US" b="0" dirty="0"/>
          </a:p>
          <a:p>
            <a:pPr>
              <a:lnSpc>
                <a:spcPct val="150000"/>
              </a:lnSpc>
            </a:pP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1451760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Hợp đồng mua bán quốc tế: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153400" cy="469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b="0" dirty="0"/>
              <a:t>-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</a:t>
            </a:r>
            <a:r>
              <a:rPr lang="en-US" b="0" dirty="0" err="1"/>
              <a:t>đồng</a:t>
            </a:r>
            <a:endParaRPr lang="en-US" b="0" dirty="0"/>
          </a:p>
          <a:p>
            <a:pPr marL="0" indent="0">
              <a:lnSpc>
                <a:spcPct val="150000"/>
              </a:lnSpc>
              <a:buNone/>
            </a:pPr>
            <a:r>
              <a:rPr lang="en-US" b="0" dirty="0"/>
              <a:t>	-</a:t>
            </a:r>
            <a:r>
              <a:rPr lang="en-US" b="0" dirty="0" err="1"/>
              <a:t>Ngày</a:t>
            </a:r>
            <a:r>
              <a:rPr lang="en-US" b="0" dirty="0"/>
              <a:t>, </a:t>
            </a:r>
            <a:r>
              <a:rPr lang="en-US" b="0" dirty="0" err="1"/>
              <a:t>tháng</a:t>
            </a:r>
            <a:r>
              <a:rPr lang="en-US" b="0" dirty="0"/>
              <a:t>, </a:t>
            </a:r>
            <a:r>
              <a:rPr lang="en-US" b="0" dirty="0" err="1"/>
              <a:t>năm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nơi</a:t>
            </a:r>
            <a:r>
              <a:rPr lang="en-US" b="0" dirty="0"/>
              <a:t> </a:t>
            </a:r>
            <a:r>
              <a:rPr lang="en-US" b="0" dirty="0" err="1"/>
              <a:t>kí</a:t>
            </a:r>
            <a:r>
              <a:rPr lang="en-US" b="0" dirty="0"/>
              <a:t> </a:t>
            </a:r>
            <a:r>
              <a:rPr lang="en-US" b="0" dirty="0" err="1"/>
              <a:t>kết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</a:t>
            </a:r>
            <a:r>
              <a:rPr lang="en-US" b="0" dirty="0" err="1"/>
              <a:t>đồng</a:t>
            </a:r>
            <a:r>
              <a:rPr lang="en-US" b="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/>
              <a:t>	-</a:t>
            </a:r>
            <a:r>
              <a:rPr lang="en-US" b="0" dirty="0" err="1"/>
              <a:t>Tên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địa</a:t>
            </a:r>
            <a:r>
              <a:rPr lang="en-US" b="0" dirty="0"/>
              <a:t> </a:t>
            </a:r>
            <a:r>
              <a:rPr lang="en-US" b="0" dirty="0" err="1"/>
              <a:t>chỉ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bên</a:t>
            </a:r>
            <a:r>
              <a:rPr lang="en-US" b="0" dirty="0"/>
              <a:t> </a:t>
            </a:r>
            <a:r>
              <a:rPr lang="en-US" b="0" dirty="0" err="1"/>
              <a:t>kí</a:t>
            </a:r>
            <a:r>
              <a:rPr lang="en-US" b="0" dirty="0"/>
              <a:t> </a:t>
            </a:r>
            <a:r>
              <a:rPr lang="en-US" b="0" dirty="0" err="1"/>
              <a:t>kết</a:t>
            </a:r>
            <a:r>
              <a:rPr lang="en-US" b="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dirty="0"/>
              <a:t>	-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điều</a:t>
            </a:r>
            <a:r>
              <a:rPr lang="en-US" b="0" dirty="0"/>
              <a:t> </a:t>
            </a:r>
            <a:r>
              <a:rPr lang="en-US" b="0" dirty="0" err="1"/>
              <a:t>khoản</a:t>
            </a:r>
            <a:r>
              <a:rPr lang="en-US" b="0" dirty="0"/>
              <a:t> </a:t>
            </a:r>
            <a:r>
              <a:rPr lang="en-US" b="0" dirty="0" err="1"/>
              <a:t>bắt</a:t>
            </a:r>
            <a:r>
              <a:rPr lang="en-US" b="0" dirty="0"/>
              <a:t> </a:t>
            </a:r>
            <a:r>
              <a:rPr lang="en-US" b="0" dirty="0" err="1"/>
              <a:t>buộc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</a:t>
            </a:r>
            <a:r>
              <a:rPr lang="en-US" b="0" dirty="0" err="1"/>
              <a:t>đồng</a:t>
            </a:r>
            <a:r>
              <a:rPr lang="en-US" b="0" dirty="0"/>
              <a:t>.</a:t>
            </a:r>
          </a:p>
          <a:p>
            <a:pPr>
              <a:lnSpc>
                <a:spcPct val="150000"/>
              </a:lnSpc>
            </a:pP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1418760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3203848" y="3465897"/>
            <a:ext cx="5760640" cy="935856"/>
          </a:xfrm>
        </p:spPr>
        <p:txBody>
          <a:bodyPr anchor="ctr"/>
          <a:lstStyle/>
          <a:p>
            <a:r>
              <a:rPr lang="vi-V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s-E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3781425" y="3933825"/>
            <a:ext cx="48228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373274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điều khoản bắt buộc: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1</a:t>
            </a:r>
            <a:r>
              <a:rPr lang="en-US" sz="2800" b="0" dirty="0"/>
              <a:t>: </a:t>
            </a:r>
            <a:r>
              <a:rPr lang="en-US" sz="2800" b="0" dirty="0" err="1"/>
              <a:t>Tên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, </a:t>
            </a:r>
            <a:r>
              <a:rPr lang="en-US" sz="2800" b="0" dirty="0" err="1"/>
              <a:t>phẩm</a:t>
            </a:r>
            <a:r>
              <a:rPr lang="en-US" sz="2800" b="0" dirty="0"/>
              <a:t> </a:t>
            </a:r>
            <a:r>
              <a:rPr lang="en-US" sz="2800" b="0" dirty="0" err="1"/>
              <a:t>chất</a:t>
            </a:r>
            <a:r>
              <a:rPr lang="en-US" sz="2800" b="0" dirty="0"/>
              <a:t>, qui </a:t>
            </a:r>
            <a:r>
              <a:rPr lang="en-US" sz="2800" b="0" dirty="0" err="1"/>
              <a:t>cách</a:t>
            </a:r>
            <a:r>
              <a:rPr lang="en-US" sz="2800" b="0" dirty="0"/>
              <a:t>, </a:t>
            </a:r>
            <a:r>
              <a:rPr lang="en-US" sz="2800" b="0" dirty="0" err="1"/>
              <a:t>số</a:t>
            </a:r>
            <a:r>
              <a:rPr lang="en-US" sz="2800" b="0" dirty="0"/>
              <a:t> </a:t>
            </a:r>
            <a:r>
              <a:rPr lang="en-US" sz="2800" b="0" dirty="0" err="1"/>
              <a:t>lượng</a:t>
            </a:r>
            <a:r>
              <a:rPr lang="en-US" sz="2800" b="0" dirty="0"/>
              <a:t>, </a:t>
            </a:r>
            <a:r>
              <a:rPr lang="en-US" sz="2800" b="0" dirty="0" err="1"/>
              <a:t>bao</a:t>
            </a:r>
            <a:r>
              <a:rPr lang="en-US" sz="2800" b="0" dirty="0"/>
              <a:t> </a:t>
            </a:r>
            <a:r>
              <a:rPr lang="en-US" sz="2800" b="0" dirty="0" err="1"/>
              <a:t>bì</a:t>
            </a:r>
            <a:r>
              <a:rPr lang="en-US" sz="2800" b="0" dirty="0"/>
              <a:t>, </a:t>
            </a:r>
            <a:r>
              <a:rPr lang="en-US" sz="2800" b="0" dirty="0" err="1"/>
              <a:t>kí</a:t>
            </a:r>
            <a:r>
              <a:rPr lang="en-US" sz="2800" b="0" dirty="0"/>
              <a:t> </a:t>
            </a:r>
            <a:r>
              <a:rPr lang="en-US" sz="2800" b="0" dirty="0" err="1"/>
              <a:t>mã</a:t>
            </a:r>
            <a:r>
              <a:rPr lang="en-US" sz="2800" b="0" dirty="0"/>
              <a:t> </a:t>
            </a:r>
            <a:r>
              <a:rPr lang="en-US" sz="2800" b="0" dirty="0" err="1"/>
              <a:t>hiệu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2</a:t>
            </a:r>
            <a:r>
              <a:rPr lang="en-US" sz="2800" b="0" dirty="0"/>
              <a:t>: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cả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3</a:t>
            </a:r>
            <a:r>
              <a:rPr lang="en-US" sz="2800" b="0" dirty="0"/>
              <a:t>: </a:t>
            </a:r>
            <a:r>
              <a:rPr lang="en-US" sz="2800" b="0" dirty="0" err="1"/>
              <a:t>Thời</a:t>
            </a:r>
            <a:r>
              <a:rPr lang="en-US" sz="2800" b="0" dirty="0"/>
              <a:t> </a:t>
            </a:r>
            <a:r>
              <a:rPr lang="en-US" sz="2800" b="0" dirty="0" err="1"/>
              <a:t>hạn</a:t>
            </a:r>
            <a:r>
              <a:rPr lang="en-US" sz="2800" b="0" dirty="0"/>
              <a:t>, </a:t>
            </a:r>
            <a:r>
              <a:rPr lang="en-US" sz="2800" b="0" dirty="0" err="1"/>
              <a:t>địa</a:t>
            </a:r>
            <a:r>
              <a:rPr lang="en-US" sz="2800" b="0" dirty="0"/>
              <a:t> </a:t>
            </a:r>
            <a:r>
              <a:rPr lang="en-US" sz="2800" b="0" dirty="0" err="1"/>
              <a:t>điểm</a:t>
            </a:r>
            <a:r>
              <a:rPr lang="en-US" sz="2800" b="0" dirty="0"/>
              <a:t>, </a:t>
            </a:r>
            <a:r>
              <a:rPr lang="en-US" sz="2800" b="0" dirty="0" err="1"/>
              <a:t>phương</a:t>
            </a:r>
            <a:r>
              <a:rPr lang="en-US" sz="2800" b="0" dirty="0"/>
              <a:t> </a:t>
            </a:r>
            <a:r>
              <a:rPr lang="en-US" sz="2800" b="0" dirty="0" err="1"/>
              <a:t>thức</a:t>
            </a:r>
            <a:r>
              <a:rPr lang="en-US" sz="2800" b="0" dirty="0"/>
              <a:t> </a:t>
            </a:r>
            <a:r>
              <a:rPr lang="en-US" sz="2800" b="0" dirty="0" err="1"/>
              <a:t>giao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, </a:t>
            </a:r>
            <a:r>
              <a:rPr lang="en-US" sz="2800" b="0" dirty="0" err="1"/>
              <a:t>vận</a:t>
            </a:r>
            <a:r>
              <a:rPr lang="en-US" sz="2800" b="0" dirty="0"/>
              <a:t> </a:t>
            </a:r>
            <a:r>
              <a:rPr lang="en-US" sz="2800" b="0" dirty="0" err="1"/>
              <a:t>tải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4</a:t>
            </a:r>
            <a:r>
              <a:rPr lang="en-US" sz="2800" b="0" dirty="0"/>
              <a:t>: </a:t>
            </a:r>
            <a:r>
              <a:rPr lang="en-US" sz="2800" b="0" dirty="0" err="1"/>
              <a:t>Điều</a:t>
            </a:r>
            <a:r>
              <a:rPr lang="en-US" sz="2800" b="0" dirty="0"/>
              <a:t> </a:t>
            </a:r>
            <a:r>
              <a:rPr lang="en-US" sz="2800" b="0" dirty="0" err="1"/>
              <a:t>kiện</a:t>
            </a:r>
            <a:r>
              <a:rPr lang="en-US" sz="2800" b="0" dirty="0"/>
              <a:t> </a:t>
            </a:r>
            <a:r>
              <a:rPr lang="en-US" sz="2800" b="0" dirty="0" err="1"/>
              <a:t>kiểm</a:t>
            </a:r>
            <a:r>
              <a:rPr lang="en-US" sz="2800" b="0" dirty="0"/>
              <a:t> </a:t>
            </a:r>
            <a:r>
              <a:rPr lang="en-US" sz="2800" b="0" dirty="0" err="1"/>
              <a:t>nghiệm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</a:t>
            </a:r>
            <a:r>
              <a:rPr lang="en-US" sz="2800" b="0" dirty="0" err="1"/>
              <a:t>hoá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5</a:t>
            </a:r>
            <a:r>
              <a:rPr lang="en-US" sz="2800" b="0" dirty="0"/>
              <a:t>: </a:t>
            </a:r>
            <a:r>
              <a:rPr lang="en-US" sz="2800" b="0" dirty="0" err="1"/>
              <a:t>Điều</a:t>
            </a:r>
            <a:r>
              <a:rPr lang="en-US" sz="2800" b="0" dirty="0"/>
              <a:t> </a:t>
            </a:r>
            <a:r>
              <a:rPr lang="en-US" sz="2800" b="0" dirty="0" err="1"/>
              <a:t>kiện</a:t>
            </a:r>
            <a:r>
              <a:rPr lang="en-US" sz="2800" b="0" dirty="0"/>
              <a:t> </a:t>
            </a:r>
            <a:r>
              <a:rPr lang="en-US" sz="2800" b="0" dirty="0" err="1"/>
              <a:t>thanh</a:t>
            </a:r>
            <a:r>
              <a:rPr lang="en-US" sz="2800" b="0" dirty="0"/>
              <a:t> </a:t>
            </a:r>
            <a:r>
              <a:rPr lang="en-US" sz="2800" b="0" dirty="0" err="1"/>
              <a:t>toán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6</a:t>
            </a:r>
            <a:r>
              <a:rPr lang="en-US" sz="2800" b="0" dirty="0"/>
              <a:t>: </a:t>
            </a:r>
            <a:r>
              <a:rPr lang="en-US" sz="2800" b="0" dirty="0" err="1"/>
              <a:t>Điều</a:t>
            </a:r>
            <a:r>
              <a:rPr lang="en-US" sz="2800" b="0" dirty="0"/>
              <a:t> </a:t>
            </a:r>
            <a:r>
              <a:rPr lang="en-US" sz="2800" b="0" dirty="0" err="1"/>
              <a:t>kiện</a:t>
            </a:r>
            <a:r>
              <a:rPr lang="en-US" sz="2800" b="0" dirty="0"/>
              <a:t> </a:t>
            </a:r>
            <a:r>
              <a:rPr lang="en-US" sz="2800" b="0" dirty="0" err="1"/>
              <a:t>khiếu</a:t>
            </a:r>
            <a:r>
              <a:rPr lang="en-US" sz="2800" b="0" dirty="0"/>
              <a:t> </a:t>
            </a:r>
            <a:r>
              <a:rPr lang="en-US" sz="2800" b="0" dirty="0" err="1"/>
              <a:t>nại</a:t>
            </a:r>
            <a:endParaRPr lang="en-US" sz="2800" b="0" dirty="0"/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7</a:t>
            </a:r>
            <a:r>
              <a:rPr lang="en-US" sz="2800" b="0" dirty="0"/>
              <a:t>: </a:t>
            </a:r>
            <a:r>
              <a:rPr lang="en-US" sz="2800" b="0" dirty="0" err="1"/>
              <a:t>Điều</a:t>
            </a:r>
            <a:r>
              <a:rPr lang="en-US" sz="2800" b="0" dirty="0"/>
              <a:t> </a:t>
            </a:r>
            <a:r>
              <a:rPr lang="en-US" sz="2800" b="0" dirty="0" err="1"/>
              <a:t>kiện</a:t>
            </a:r>
            <a:r>
              <a:rPr lang="en-US" sz="2800" b="0" dirty="0"/>
              <a:t> </a:t>
            </a:r>
            <a:r>
              <a:rPr lang="en-US" sz="2800" b="0" dirty="0" err="1"/>
              <a:t>bất</a:t>
            </a:r>
            <a:r>
              <a:rPr lang="en-US" sz="2800" b="0" dirty="0"/>
              <a:t> </a:t>
            </a:r>
            <a:r>
              <a:rPr lang="en-US" sz="2800" b="0" dirty="0" err="1"/>
              <a:t>khả</a:t>
            </a:r>
            <a:r>
              <a:rPr lang="en-US" sz="2800" b="0" dirty="0"/>
              <a:t> </a:t>
            </a:r>
            <a:r>
              <a:rPr lang="en-US" sz="2800" b="0" dirty="0" err="1"/>
              <a:t>kháng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800" b="0" u="sng" dirty="0" err="1"/>
              <a:t>Điều</a:t>
            </a:r>
            <a:r>
              <a:rPr lang="en-US" sz="2800" b="0" u="sng" dirty="0"/>
              <a:t> 8</a:t>
            </a:r>
            <a:r>
              <a:rPr lang="en-US" sz="2800" b="0" dirty="0"/>
              <a:t>: </a:t>
            </a:r>
            <a:r>
              <a:rPr lang="en-US" sz="2800" b="0" dirty="0" err="1"/>
              <a:t>Điều</a:t>
            </a:r>
            <a:r>
              <a:rPr lang="en-US" sz="2800" b="0" dirty="0"/>
              <a:t> </a:t>
            </a:r>
            <a:r>
              <a:rPr lang="en-US" sz="2800" b="0" dirty="0" err="1"/>
              <a:t>khoản</a:t>
            </a:r>
            <a:r>
              <a:rPr lang="en-US" sz="2800" b="0" dirty="0"/>
              <a:t> </a:t>
            </a:r>
            <a:r>
              <a:rPr lang="en-US" sz="2800" b="0" dirty="0" err="1"/>
              <a:t>trọng</a:t>
            </a:r>
            <a:r>
              <a:rPr lang="en-US" sz="2800" b="0" dirty="0"/>
              <a:t> </a:t>
            </a:r>
            <a:r>
              <a:rPr lang="en-US" sz="2800" b="0" dirty="0" err="1"/>
              <a:t>tài</a:t>
            </a:r>
            <a:r>
              <a:rPr lang="en-US" sz="2800" b="0" dirty="0"/>
              <a:t>.</a:t>
            </a:r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endParaRPr lang="en-US" sz="2800" b="0" dirty="0"/>
          </a:p>
          <a:p>
            <a:pPr>
              <a:buClrTx/>
              <a:buSzPct val="90000"/>
              <a:buFont typeface="Wingdings" panose="05000000000000000000" pitchFamily="2" charset="2"/>
              <a:buChar char="Ø"/>
            </a:pPr>
            <a:endParaRPr lang="en-SG" sz="2800" b="0" dirty="0"/>
          </a:p>
        </p:txBody>
      </p:sp>
    </p:spTree>
    <p:extLst>
      <p:ext uri="{BB962C8B-B14F-4D97-AF65-F5344CB8AC3E}">
        <p14:creationId xmlns:p14="http://schemas.microsoft.com/office/powerpoint/2010/main" val="9676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Hóa đơn thương mại: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mại</a:t>
            </a:r>
            <a:r>
              <a:rPr lang="en-US" sz="2400" dirty="0"/>
              <a:t> </a:t>
            </a:r>
            <a:r>
              <a:rPr lang="en-US" sz="2400" b="0" dirty="0"/>
              <a:t>(Commercial Invoice) </a:t>
            </a:r>
            <a:r>
              <a:rPr lang="en-US" sz="2400" b="0" dirty="0" err="1"/>
              <a:t>là</a:t>
            </a:r>
            <a:r>
              <a:rPr lang="en-US" sz="2400" b="0" dirty="0"/>
              <a:t> </a:t>
            </a:r>
            <a:r>
              <a:rPr lang="en-US" sz="2400" b="0" dirty="0" err="1"/>
              <a:t>chứng</a:t>
            </a:r>
            <a:r>
              <a:rPr lang="en-US" sz="2400" b="0" dirty="0"/>
              <a:t> </a:t>
            </a:r>
            <a:r>
              <a:rPr lang="en-US" sz="2400" b="0" dirty="0" err="1"/>
              <a:t>từ</a:t>
            </a:r>
            <a:r>
              <a:rPr lang="en-US" sz="2400" b="0" dirty="0"/>
              <a:t> </a:t>
            </a:r>
            <a:r>
              <a:rPr lang="en-US" sz="2400" b="0" dirty="0" err="1"/>
              <a:t>cơ</a:t>
            </a:r>
            <a:r>
              <a:rPr lang="en-US" sz="2400" b="0" dirty="0"/>
              <a:t> </a:t>
            </a:r>
            <a:r>
              <a:rPr lang="en-US" sz="2400" b="0" dirty="0" err="1"/>
              <a:t>bản</a:t>
            </a:r>
            <a:r>
              <a:rPr lang="en-US" sz="2400" b="0" dirty="0"/>
              <a:t> </a:t>
            </a:r>
            <a:r>
              <a:rPr lang="en-US" sz="2400" b="0" dirty="0" err="1"/>
              <a:t>của</a:t>
            </a:r>
            <a:r>
              <a:rPr lang="en-US" sz="2400" b="0" dirty="0"/>
              <a:t> </a:t>
            </a:r>
            <a:r>
              <a:rPr lang="en-US" sz="2400" b="0" dirty="0" err="1"/>
              <a:t>công</a:t>
            </a:r>
            <a:r>
              <a:rPr lang="en-US" sz="2400" b="0" dirty="0"/>
              <a:t> </a:t>
            </a:r>
            <a:r>
              <a:rPr lang="en-US" sz="2400" b="0" dirty="0" err="1"/>
              <a:t>tác</a:t>
            </a:r>
            <a:r>
              <a:rPr lang="en-US" sz="2400" b="0" dirty="0"/>
              <a:t> </a:t>
            </a:r>
            <a:r>
              <a:rPr lang="en-US" sz="2400" b="0" dirty="0" err="1"/>
              <a:t>thanh</a:t>
            </a:r>
            <a:r>
              <a:rPr lang="en-US" sz="2400" b="0" dirty="0"/>
              <a:t> </a:t>
            </a:r>
            <a:r>
              <a:rPr lang="en-US" sz="2400" b="0" dirty="0" err="1"/>
              <a:t>toán</a:t>
            </a:r>
            <a:r>
              <a:rPr lang="en-US" sz="2400" b="0" dirty="0"/>
              <a:t> </a:t>
            </a:r>
            <a:r>
              <a:rPr lang="en-US" sz="2400" b="0" dirty="0" err="1"/>
              <a:t>và</a:t>
            </a:r>
            <a:r>
              <a:rPr lang="en-US" sz="2400" b="0" dirty="0"/>
              <a:t> do </a:t>
            </a:r>
            <a:r>
              <a:rPr lang="en-US" sz="2400" b="0" dirty="0" err="1"/>
              <a:t>người</a:t>
            </a:r>
            <a:r>
              <a:rPr lang="en-US" sz="2400" b="0" dirty="0"/>
              <a:t> </a:t>
            </a:r>
            <a:r>
              <a:rPr lang="en-US" sz="2400" b="0" dirty="0" err="1"/>
              <a:t>bán</a:t>
            </a:r>
            <a:r>
              <a:rPr lang="en-US" sz="2400" b="0" dirty="0"/>
              <a:t> (shipper) </a:t>
            </a:r>
            <a:r>
              <a:rPr lang="en-US" sz="2400" b="0" dirty="0" err="1"/>
              <a:t>phát</a:t>
            </a:r>
            <a:r>
              <a:rPr lang="en-US" sz="2400" b="0" dirty="0"/>
              <a:t> </a:t>
            </a:r>
            <a:r>
              <a:rPr lang="en-US" sz="2400" b="0" dirty="0" err="1"/>
              <a:t>hành</a:t>
            </a:r>
            <a:r>
              <a:rPr lang="en-US" sz="2400" b="0" dirty="0"/>
              <a:t> </a:t>
            </a:r>
            <a:r>
              <a:rPr lang="en-US" sz="2400" b="0" dirty="0" err="1"/>
              <a:t>để</a:t>
            </a:r>
            <a:r>
              <a:rPr lang="en-US" sz="2400" b="0" dirty="0"/>
              <a:t> </a:t>
            </a:r>
            <a:r>
              <a:rPr lang="en-US" sz="2400" b="0" dirty="0" err="1"/>
              <a:t>yêu</a:t>
            </a:r>
            <a:r>
              <a:rPr lang="en-US" sz="2400" b="0" dirty="0"/>
              <a:t> </a:t>
            </a:r>
            <a:r>
              <a:rPr lang="en-US" sz="2400" b="0" dirty="0" err="1"/>
              <a:t>cầu</a:t>
            </a:r>
            <a:r>
              <a:rPr lang="en-US" sz="2400" b="0" dirty="0"/>
              <a:t> </a:t>
            </a:r>
            <a:r>
              <a:rPr lang="en-US" sz="2400" b="0" dirty="0" err="1"/>
              <a:t>người</a:t>
            </a:r>
            <a:r>
              <a:rPr lang="en-US" sz="2400" b="0" dirty="0"/>
              <a:t> </a:t>
            </a:r>
            <a:r>
              <a:rPr lang="en-US" sz="2400" b="0" dirty="0" err="1"/>
              <a:t>mua</a:t>
            </a:r>
            <a:r>
              <a:rPr lang="en-US" sz="2400" b="0" dirty="0"/>
              <a:t> </a:t>
            </a:r>
            <a:r>
              <a:rPr lang="en-US" sz="2400" b="0" dirty="0" err="1"/>
              <a:t>phải</a:t>
            </a:r>
            <a:r>
              <a:rPr lang="en-US" sz="2400" b="0" dirty="0"/>
              <a:t> </a:t>
            </a:r>
            <a:r>
              <a:rPr lang="en-US" sz="2400" b="0" dirty="0" err="1"/>
              <a:t>trả</a:t>
            </a:r>
            <a:r>
              <a:rPr lang="en-US" sz="2400" b="0" dirty="0"/>
              <a:t> </a:t>
            </a:r>
            <a:r>
              <a:rPr lang="en-US" sz="2400" b="0" dirty="0" err="1"/>
              <a:t>số</a:t>
            </a:r>
            <a:r>
              <a:rPr lang="en-US" sz="2400" b="0" dirty="0"/>
              <a:t> </a:t>
            </a:r>
            <a:r>
              <a:rPr lang="en-US" sz="2400" b="0" dirty="0" err="1"/>
              <a:t>tiền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đã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ghi</a:t>
            </a:r>
            <a:r>
              <a:rPr lang="en-US" sz="2400" b="0" dirty="0"/>
              <a:t> </a:t>
            </a:r>
            <a:r>
              <a:rPr lang="en-US" sz="2400" b="0" dirty="0" err="1"/>
              <a:t>trên</a:t>
            </a:r>
            <a:r>
              <a:rPr lang="en-US" sz="2400" b="0" dirty="0"/>
              <a:t> </a:t>
            </a:r>
            <a:r>
              <a:rPr lang="en-US" sz="2400" b="0" dirty="0" err="1"/>
              <a:t>hoá</a:t>
            </a:r>
            <a:r>
              <a:rPr lang="en-US" sz="2400" b="0" dirty="0"/>
              <a:t> </a:t>
            </a:r>
            <a:r>
              <a:rPr lang="en-US" sz="2400" b="0" dirty="0" err="1"/>
              <a:t>đơn</a:t>
            </a:r>
            <a:r>
              <a:rPr lang="en-US" sz="2400" b="0" dirty="0"/>
              <a:t>. </a:t>
            </a:r>
            <a:r>
              <a:rPr lang="en-US" sz="2400" b="0" dirty="0" err="1"/>
              <a:t>Hoá</a:t>
            </a:r>
            <a:r>
              <a:rPr lang="en-US" sz="2400" b="0" dirty="0"/>
              <a:t> </a:t>
            </a:r>
            <a:r>
              <a:rPr lang="en-US" sz="2400" b="0" dirty="0" err="1"/>
              <a:t>đơn</a:t>
            </a:r>
            <a:r>
              <a:rPr lang="en-US" sz="2400" b="0" dirty="0"/>
              <a:t> </a:t>
            </a:r>
            <a:r>
              <a:rPr lang="en-US" sz="2400" b="0" dirty="0" err="1"/>
              <a:t>nói</a:t>
            </a:r>
            <a:r>
              <a:rPr lang="en-US" sz="2400" b="0" dirty="0"/>
              <a:t> </a:t>
            </a:r>
            <a:r>
              <a:rPr lang="en-US" sz="2400" b="0" dirty="0" err="1"/>
              <a:t>rõ</a:t>
            </a:r>
            <a:r>
              <a:rPr lang="en-US" sz="2400" b="0" dirty="0"/>
              <a:t> </a:t>
            </a:r>
            <a:r>
              <a:rPr lang="en-US" sz="2400" b="0" dirty="0" err="1"/>
              <a:t>đặc</a:t>
            </a:r>
            <a:r>
              <a:rPr lang="en-US" sz="2400" b="0" dirty="0"/>
              <a:t> </a:t>
            </a:r>
            <a:r>
              <a:rPr lang="en-US" sz="2400" b="0" dirty="0" err="1"/>
              <a:t>điểm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hoá</a:t>
            </a:r>
            <a:r>
              <a:rPr lang="en-US" sz="2400" b="0" dirty="0"/>
              <a:t>, </a:t>
            </a:r>
            <a:r>
              <a:rPr lang="en-US" sz="2400" b="0" dirty="0" err="1"/>
              <a:t>đơn</a:t>
            </a:r>
            <a:r>
              <a:rPr lang="en-US" sz="2400" b="0" dirty="0"/>
              <a:t> </a:t>
            </a:r>
            <a:r>
              <a:rPr lang="en-US" sz="2400" b="0" dirty="0" err="1"/>
              <a:t>giá</a:t>
            </a:r>
            <a:r>
              <a:rPr lang="en-US" sz="2400" b="0" dirty="0"/>
              <a:t> </a:t>
            </a:r>
            <a:r>
              <a:rPr lang="en-US" sz="2400" b="0" dirty="0" err="1"/>
              <a:t>và</a:t>
            </a:r>
            <a:r>
              <a:rPr lang="en-US" sz="2400" b="0" dirty="0"/>
              <a:t> </a:t>
            </a:r>
            <a:r>
              <a:rPr lang="en-US" sz="2400" b="0" dirty="0" err="1"/>
              <a:t>tổng</a:t>
            </a:r>
            <a:r>
              <a:rPr lang="en-US" sz="2400" b="0" dirty="0"/>
              <a:t> </a:t>
            </a:r>
            <a:r>
              <a:rPr lang="en-US" sz="2400" b="0" dirty="0" err="1"/>
              <a:t>trị</a:t>
            </a:r>
            <a:r>
              <a:rPr lang="en-US" sz="2400" b="0" dirty="0"/>
              <a:t> </a:t>
            </a:r>
            <a:r>
              <a:rPr lang="en-US" sz="2400" b="0" dirty="0" err="1"/>
              <a:t>giá</a:t>
            </a:r>
            <a:r>
              <a:rPr lang="en-US" sz="2400" b="0" dirty="0"/>
              <a:t> </a:t>
            </a:r>
            <a:r>
              <a:rPr lang="en-US" sz="2400" b="0" dirty="0" err="1"/>
              <a:t>của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hoá</a:t>
            </a:r>
            <a:r>
              <a:rPr lang="en-US" sz="2400" b="0" dirty="0"/>
              <a:t>, </a:t>
            </a:r>
            <a:r>
              <a:rPr lang="en-US" sz="2400" b="0" dirty="0" err="1"/>
              <a:t>điều</a:t>
            </a:r>
            <a:r>
              <a:rPr lang="en-US" sz="2400" b="0" dirty="0"/>
              <a:t> </a:t>
            </a:r>
            <a:r>
              <a:rPr lang="en-US" sz="2400" b="0" dirty="0" err="1"/>
              <a:t>kiện</a:t>
            </a:r>
            <a:r>
              <a:rPr lang="en-US" sz="2400" b="0" dirty="0"/>
              <a:t> </a:t>
            </a:r>
            <a:r>
              <a:rPr lang="en-US" sz="2400" b="0" dirty="0" err="1"/>
              <a:t>cơ</a:t>
            </a:r>
            <a:r>
              <a:rPr lang="en-US" sz="2400" b="0" dirty="0"/>
              <a:t> </a:t>
            </a:r>
            <a:r>
              <a:rPr lang="en-US" sz="2400" b="0" dirty="0" err="1"/>
              <a:t>sở</a:t>
            </a:r>
            <a:r>
              <a:rPr lang="en-US" sz="2400" b="0" dirty="0"/>
              <a:t> </a:t>
            </a:r>
            <a:r>
              <a:rPr lang="en-US" sz="2400" b="0" dirty="0" err="1"/>
              <a:t>giao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(</a:t>
            </a:r>
            <a:r>
              <a:rPr lang="en-US" sz="2400" b="0" dirty="0" err="1"/>
              <a:t>theo</a:t>
            </a:r>
            <a:r>
              <a:rPr lang="en-US" sz="2400" b="0" dirty="0"/>
              <a:t> Incoterm), </a:t>
            </a:r>
            <a:r>
              <a:rPr lang="en-US" sz="2400" b="0" dirty="0" err="1"/>
              <a:t>phương</a:t>
            </a:r>
            <a:r>
              <a:rPr lang="en-US" sz="2400" b="0" dirty="0"/>
              <a:t> </a:t>
            </a:r>
            <a:r>
              <a:rPr lang="en-US" sz="2400" b="0" dirty="0" err="1"/>
              <a:t>thức</a:t>
            </a:r>
            <a:r>
              <a:rPr lang="en-US" sz="2400" b="0" dirty="0"/>
              <a:t> </a:t>
            </a:r>
            <a:r>
              <a:rPr lang="en-US" sz="2400" b="0" dirty="0" err="1"/>
              <a:t>thanh</a:t>
            </a:r>
            <a:r>
              <a:rPr lang="en-US" sz="2400" b="0" dirty="0"/>
              <a:t> </a:t>
            </a:r>
            <a:r>
              <a:rPr lang="en-US" sz="2400" b="0" dirty="0" err="1"/>
              <a:t>toán</a:t>
            </a:r>
            <a:r>
              <a:rPr lang="en-US" sz="2400" b="0" dirty="0"/>
              <a:t>, </a:t>
            </a:r>
            <a:r>
              <a:rPr lang="en-US" sz="2400" b="0" dirty="0" err="1"/>
              <a:t>phương</a:t>
            </a:r>
            <a:r>
              <a:rPr lang="en-US" sz="2400" b="0" dirty="0"/>
              <a:t> </a:t>
            </a:r>
            <a:r>
              <a:rPr lang="en-US" sz="2400" b="0" dirty="0" err="1"/>
              <a:t>thức</a:t>
            </a:r>
            <a:r>
              <a:rPr lang="en-US" sz="2400" b="0" dirty="0"/>
              <a:t> </a:t>
            </a:r>
            <a:r>
              <a:rPr lang="en-US" sz="2400" b="0" dirty="0" err="1"/>
              <a:t>chuyên</a:t>
            </a:r>
            <a:r>
              <a:rPr lang="en-US" sz="2400" b="0" dirty="0"/>
              <a:t> </a:t>
            </a:r>
            <a:r>
              <a:rPr lang="en-US" sz="2400" b="0" dirty="0" err="1"/>
              <a:t>chở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.</a:t>
            </a:r>
          </a:p>
          <a:p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mại</a:t>
            </a:r>
            <a:r>
              <a:rPr lang="en-US" sz="2400" dirty="0"/>
              <a:t> </a:t>
            </a:r>
            <a:r>
              <a:rPr lang="en-US" sz="2400" b="0" dirty="0"/>
              <a:t>- Commercial Invoice </a:t>
            </a:r>
            <a:r>
              <a:rPr lang="en-US" sz="2400" b="0" dirty="0" err="1"/>
              <a:t>thường</a:t>
            </a:r>
            <a:r>
              <a:rPr lang="en-US" sz="2400" b="0" dirty="0"/>
              <a:t> </a:t>
            </a:r>
            <a:r>
              <a:rPr lang="en-US" sz="2400" b="0" i="1" dirty="0" err="1"/>
              <a:t>được</a:t>
            </a:r>
            <a:r>
              <a:rPr lang="en-US" sz="2400" b="0" i="1" dirty="0"/>
              <a:t> </a:t>
            </a:r>
            <a:r>
              <a:rPr lang="en-US" sz="2400" b="0" i="1" dirty="0" err="1"/>
              <a:t>lập</a:t>
            </a:r>
            <a:r>
              <a:rPr lang="en-US" sz="2400" b="0" i="1" dirty="0"/>
              <a:t> </a:t>
            </a:r>
            <a:r>
              <a:rPr lang="en-US" sz="2400" b="0" i="1" dirty="0" err="1"/>
              <a:t>làm</a:t>
            </a:r>
            <a:r>
              <a:rPr lang="en-US" sz="2400" b="0" i="1" dirty="0"/>
              <a:t> </a:t>
            </a:r>
            <a:r>
              <a:rPr lang="en-US" sz="2400" b="0" i="1" dirty="0" err="1"/>
              <a:t>nhiều</a:t>
            </a:r>
            <a:r>
              <a:rPr lang="en-US" sz="2400" b="0" i="1" dirty="0"/>
              <a:t> </a:t>
            </a:r>
            <a:r>
              <a:rPr lang="en-US" sz="2400" b="0" i="1" dirty="0" err="1"/>
              <a:t>bản</a:t>
            </a:r>
            <a:r>
              <a:rPr lang="en-US" sz="2400" b="0" i="1" dirty="0"/>
              <a:t> </a:t>
            </a:r>
            <a:r>
              <a:rPr lang="en-US" sz="2400" b="0" dirty="0" err="1"/>
              <a:t>và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dùng</a:t>
            </a:r>
            <a:r>
              <a:rPr lang="en-US" sz="2400" b="0" dirty="0"/>
              <a:t> </a:t>
            </a:r>
            <a:r>
              <a:rPr lang="en-US" sz="2400" b="0" dirty="0" err="1"/>
              <a:t>trong</a:t>
            </a:r>
            <a:r>
              <a:rPr lang="en-US" sz="2400" b="0" dirty="0"/>
              <a:t> </a:t>
            </a:r>
            <a:r>
              <a:rPr lang="en-US" sz="2400" b="0" dirty="0" err="1"/>
              <a:t>nhiều</a:t>
            </a:r>
            <a:r>
              <a:rPr lang="en-US" sz="2400" b="0" dirty="0"/>
              <a:t> </a:t>
            </a:r>
            <a:r>
              <a:rPr lang="en-US" sz="2400" b="0" dirty="0" err="1"/>
              <a:t>việc</a:t>
            </a:r>
            <a:r>
              <a:rPr lang="en-US" sz="2400" b="0" dirty="0"/>
              <a:t> </a:t>
            </a:r>
            <a:r>
              <a:rPr lang="en-US" sz="2400" b="0" dirty="0" err="1"/>
              <a:t>khác</a:t>
            </a:r>
            <a:r>
              <a:rPr lang="en-US" sz="2400" b="0" dirty="0"/>
              <a:t> </a:t>
            </a:r>
            <a:r>
              <a:rPr lang="en-US" sz="2400" b="0" dirty="0" err="1"/>
              <a:t>nhau</a:t>
            </a:r>
            <a:r>
              <a:rPr lang="en-US" sz="2400" b="0" dirty="0"/>
              <a:t>: Commercial Invoice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xuất</a:t>
            </a:r>
            <a:r>
              <a:rPr lang="en-US" sz="2400" b="0" dirty="0"/>
              <a:t> </a:t>
            </a:r>
            <a:r>
              <a:rPr lang="en-US" sz="2400" b="0" dirty="0" err="1"/>
              <a:t>trình</a:t>
            </a:r>
            <a:r>
              <a:rPr lang="en-US" sz="2400" b="0" dirty="0"/>
              <a:t> </a:t>
            </a:r>
            <a:r>
              <a:rPr lang="en-US" sz="2400" b="0" dirty="0" err="1"/>
              <a:t>cho</a:t>
            </a:r>
            <a:r>
              <a:rPr lang="en-US" sz="2400" b="0" dirty="0"/>
              <a:t> </a:t>
            </a:r>
            <a:r>
              <a:rPr lang="en-US" sz="2400" b="0" dirty="0" err="1"/>
              <a:t>ngân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để</a:t>
            </a:r>
            <a:r>
              <a:rPr lang="en-US" sz="2400" b="0" dirty="0"/>
              <a:t> </a:t>
            </a:r>
            <a:r>
              <a:rPr lang="en-US" sz="2400" b="0" dirty="0" err="1"/>
              <a:t>đòi</a:t>
            </a:r>
            <a:r>
              <a:rPr lang="en-US" sz="2400" b="0" dirty="0"/>
              <a:t> </a:t>
            </a:r>
            <a:r>
              <a:rPr lang="en-US" sz="2400" b="0" dirty="0" err="1"/>
              <a:t>tiền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, </a:t>
            </a:r>
            <a:r>
              <a:rPr lang="en-US" sz="2400" b="0" dirty="0" err="1"/>
              <a:t>xuất</a:t>
            </a:r>
            <a:r>
              <a:rPr lang="en-US" sz="2400" b="0" dirty="0"/>
              <a:t> </a:t>
            </a:r>
            <a:r>
              <a:rPr lang="en-US" sz="2400" b="0" dirty="0" err="1"/>
              <a:t>trình</a:t>
            </a:r>
            <a:r>
              <a:rPr lang="en-US" sz="2400" b="0" dirty="0"/>
              <a:t> </a:t>
            </a:r>
            <a:r>
              <a:rPr lang="en-US" sz="2400" b="0" dirty="0" err="1"/>
              <a:t>cho</a:t>
            </a:r>
            <a:r>
              <a:rPr lang="en-US" sz="2400" b="0" dirty="0"/>
              <a:t> </a:t>
            </a:r>
            <a:r>
              <a:rPr lang="en-US" sz="2400" b="0" dirty="0" err="1"/>
              <a:t>công</a:t>
            </a:r>
            <a:r>
              <a:rPr lang="en-US" sz="2400" b="0" dirty="0"/>
              <a:t> ty </a:t>
            </a:r>
            <a:r>
              <a:rPr lang="en-US" sz="2400" b="0" dirty="0" err="1"/>
              <a:t>bảo</a:t>
            </a:r>
            <a:r>
              <a:rPr lang="en-US" sz="2400" b="0" dirty="0"/>
              <a:t> </a:t>
            </a:r>
            <a:r>
              <a:rPr lang="en-US" sz="2400" b="0" dirty="0" err="1"/>
              <a:t>hiểm</a:t>
            </a:r>
            <a:r>
              <a:rPr lang="en-US" sz="2400" b="0" dirty="0"/>
              <a:t> </a:t>
            </a:r>
            <a:r>
              <a:rPr lang="en-US" sz="2400" b="0" dirty="0" err="1"/>
              <a:t>để</a:t>
            </a:r>
            <a:r>
              <a:rPr lang="en-US" sz="2400" b="0" dirty="0"/>
              <a:t> </a:t>
            </a:r>
            <a:r>
              <a:rPr lang="en-US" sz="2400" b="0" dirty="0" err="1"/>
              <a:t>tính</a:t>
            </a:r>
            <a:r>
              <a:rPr lang="en-US" sz="2400" b="0" dirty="0"/>
              <a:t> </a:t>
            </a:r>
            <a:r>
              <a:rPr lang="en-US" sz="2400" b="0" dirty="0" err="1"/>
              <a:t>phí</a:t>
            </a:r>
            <a:r>
              <a:rPr lang="en-US" sz="2400" b="0" dirty="0"/>
              <a:t> </a:t>
            </a:r>
            <a:r>
              <a:rPr lang="en-US" sz="2400" b="0" dirty="0" err="1"/>
              <a:t>bảo</a:t>
            </a:r>
            <a:r>
              <a:rPr lang="en-US" sz="2400" b="0" dirty="0"/>
              <a:t> </a:t>
            </a:r>
            <a:r>
              <a:rPr lang="en-US" sz="2400" b="0" dirty="0" err="1"/>
              <a:t>hiểm</a:t>
            </a:r>
            <a:r>
              <a:rPr lang="en-US" sz="2400" b="0" dirty="0"/>
              <a:t> </a:t>
            </a:r>
            <a:r>
              <a:rPr lang="en-US" sz="2400" b="0" dirty="0" err="1"/>
              <a:t>khi</a:t>
            </a:r>
            <a:r>
              <a:rPr lang="en-US" sz="2400" b="0" dirty="0"/>
              <a:t> </a:t>
            </a:r>
            <a:r>
              <a:rPr lang="en-US" sz="2400" b="0" dirty="0" err="1"/>
              <a:t>mua</a:t>
            </a:r>
            <a:r>
              <a:rPr lang="en-US" sz="2400" b="0" dirty="0"/>
              <a:t> </a:t>
            </a:r>
            <a:r>
              <a:rPr lang="en-US" sz="2400" b="0" dirty="0" err="1"/>
              <a:t>bảo</a:t>
            </a:r>
            <a:r>
              <a:rPr lang="en-US" sz="2400" b="0" dirty="0"/>
              <a:t> </a:t>
            </a:r>
            <a:r>
              <a:rPr lang="en-US" sz="2400" b="0" dirty="0" err="1"/>
              <a:t>hiểm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hoá</a:t>
            </a:r>
            <a:r>
              <a:rPr lang="en-US" sz="2400" b="0" dirty="0"/>
              <a:t>, </a:t>
            </a:r>
            <a:r>
              <a:rPr lang="en-US" sz="2400" b="0" dirty="0" err="1"/>
              <a:t>xuất</a:t>
            </a:r>
            <a:r>
              <a:rPr lang="en-US" sz="2400" b="0" dirty="0"/>
              <a:t> </a:t>
            </a:r>
            <a:r>
              <a:rPr lang="en-US" sz="2400" b="0" dirty="0" err="1"/>
              <a:t>trình</a:t>
            </a:r>
            <a:r>
              <a:rPr lang="en-US" sz="2400" b="0" dirty="0"/>
              <a:t> </a:t>
            </a:r>
            <a:r>
              <a:rPr lang="en-US" sz="2400" b="0" dirty="0" err="1"/>
              <a:t>cho</a:t>
            </a:r>
            <a:r>
              <a:rPr lang="en-US" sz="2400" b="0" dirty="0"/>
              <a:t> </a:t>
            </a:r>
            <a:r>
              <a:rPr lang="en-US" sz="2400" b="0" dirty="0" err="1"/>
              <a:t>hải</a:t>
            </a:r>
            <a:r>
              <a:rPr lang="en-US" sz="2400" b="0" dirty="0"/>
              <a:t> </a:t>
            </a:r>
            <a:r>
              <a:rPr lang="en-US" sz="2400" b="0" dirty="0" err="1"/>
              <a:t>quan</a:t>
            </a:r>
            <a:r>
              <a:rPr lang="en-US" sz="2400" b="0" dirty="0"/>
              <a:t> </a:t>
            </a:r>
            <a:r>
              <a:rPr lang="en-US" sz="2400" b="0" dirty="0" err="1"/>
              <a:t>để</a:t>
            </a:r>
            <a:r>
              <a:rPr lang="en-US" sz="2400" b="0" dirty="0"/>
              <a:t> </a:t>
            </a:r>
            <a:r>
              <a:rPr lang="en-US" sz="2400" b="0" dirty="0" err="1"/>
              <a:t>tính</a:t>
            </a:r>
            <a:r>
              <a:rPr lang="en-US" sz="2400" b="0" dirty="0"/>
              <a:t> </a:t>
            </a:r>
            <a:r>
              <a:rPr lang="en-US" sz="2400" b="0" dirty="0" err="1"/>
              <a:t>tiền</a:t>
            </a:r>
            <a:r>
              <a:rPr lang="en-US" sz="2400" b="0" dirty="0"/>
              <a:t> </a:t>
            </a:r>
            <a:r>
              <a:rPr lang="en-US" sz="2400" b="0" dirty="0" err="1"/>
              <a:t>thuế</a:t>
            </a:r>
            <a:r>
              <a:rPr lang="en-US" sz="2400" b="0" dirty="0"/>
              <a:t> </a:t>
            </a:r>
            <a:r>
              <a:rPr lang="en-US" sz="2400" b="0" dirty="0" err="1"/>
              <a:t>vàthông</a:t>
            </a:r>
            <a:r>
              <a:rPr lang="en-US" sz="2400" b="0" dirty="0"/>
              <a:t> </a:t>
            </a:r>
            <a:r>
              <a:rPr lang="en-US" sz="2400" b="0" dirty="0" err="1"/>
              <a:t>quan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hóa</a:t>
            </a:r>
            <a:r>
              <a:rPr lang="en-US" sz="2400" b="0" dirty="0"/>
              <a:t>.</a:t>
            </a:r>
          </a:p>
          <a:p>
            <a:endParaRPr lang="en-US" sz="2400" b="0" dirty="0"/>
          </a:p>
          <a:p>
            <a:endParaRPr lang="en-SG" sz="2400" b="0" dirty="0"/>
          </a:p>
        </p:txBody>
      </p:sp>
    </p:spTree>
    <p:extLst>
      <p:ext uri="{BB962C8B-B14F-4D97-AF65-F5344CB8AC3E}">
        <p14:creationId xmlns:p14="http://schemas.microsoft.com/office/powerpoint/2010/main" val="131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Hóa đơn thương mại: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541040"/>
          </a:xfrm>
        </p:spPr>
        <p:txBody>
          <a:bodyPr/>
          <a:lstStyle/>
          <a:p>
            <a:r>
              <a:rPr lang="vi-VN" b="0" dirty="0"/>
              <a:t>Thường gồm:</a:t>
            </a:r>
            <a:endParaRPr lang="en-SG" b="0" dirty="0"/>
          </a:p>
        </p:txBody>
      </p:sp>
      <p:sp>
        <p:nvSpPr>
          <p:cNvPr id="4" name="TextBox 3"/>
          <p:cNvSpPr txBox="1"/>
          <p:nvPr/>
        </p:nvSpPr>
        <p:spPr>
          <a:xfrm>
            <a:off x="280256" y="1988840"/>
            <a:ext cx="8507288" cy="52629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&amp; ngày lập hóa đơn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Tên, địa chỉ người bán &amp; người mua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hàng hóa: mô tả,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số lượng, đơn giá, số tiền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cơ sở giao hàng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vi-V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vi-V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thanh toán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Cảng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vi-V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tàu, số chuyến…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endParaRPr lang="vi-V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58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Packing list: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153400" cy="411973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 err="1"/>
              <a:t>Phiếu</a:t>
            </a:r>
            <a:r>
              <a:rPr lang="en-US" sz="2800" dirty="0"/>
              <a:t> </a:t>
            </a:r>
            <a:r>
              <a:rPr lang="en-US" sz="2800" dirty="0" err="1"/>
              <a:t>đóng</a:t>
            </a:r>
            <a:r>
              <a:rPr lang="en-US" sz="2800" dirty="0"/>
              <a:t> </a:t>
            </a:r>
            <a:r>
              <a:rPr lang="en-US" sz="2800" dirty="0" err="1"/>
              <a:t>gói</a:t>
            </a:r>
            <a:r>
              <a:rPr lang="en-US" sz="2800" dirty="0"/>
              <a:t> </a:t>
            </a:r>
            <a:r>
              <a:rPr lang="en-US" sz="2800" b="0" dirty="0"/>
              <a:t>(Packing List) </a:t>
            </a:r>
            <a:r>
              <a:rPr lang="en-US" sz="2800" b="0" dirty="0" err="1"/>
              <a:t>là</a:t>
            </a:r>
            <a:r>
              <a:rPr lang="en-US" sz="2800" b="0" dirty="0"/>
              <a:t> </a:t>
            </a:r>
            <a:r>
              <a:rPr lang="en-US" sz="2800" b="0" dirty="0" err="1"/>
              <a:t>bảng</a:t>
            </a:r>
            <a:r>
              <a:rPr lang="en-US" sz="2800" b="0" dirty="0"/>
              <a:t> </a:t>
            </a:r>
            <a:r>
              <a:rPr lang="en-US" sz="2800" b="0" dirty="0" err="1"/>
              <a:t>kê</a:t>
            </a:r>
            <a:r>
              <a:rPr lang="en-US" sz="2800" b="0" dirty="0"/>
              <a:t> </a:t>
            </a:r>
            <a:r>
              <a:rPr lang="en-US" sz="2800" b="0" dirty="0" err="1"/>
              <a:t>khai</a:t>
            </a:r>
            <a:r>
              <a:rPr lang="en-US" sz="2800" b="0" dirty="0"/>
              <a:t> </a:t>
            </a:r>
            <a:r>
              <a:rPr lang="en-US" sz="2800" b="0" dirty="0" err="1"/>
              <a:t>tất</a:t>
            </a:r>
            <a:r>
              <a:rPr lang="en-US" sz="2800" b="0" dirty="0"/>
              <a:t> </a:t>
            </a:r>
            <a:r>
              <a:rPr lang="en-US" sz="2800" b="0" dirty="0" err="1"/>
              <a:t>cả</a:t>
            </a:r>
            <a:r>
              <a:rPr lang="en-US" sz="2800" b="0" dirty="0"/>
              <a:t>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</a:t>
            </a:r>
            <a:r>
              <a:rPr lang="en-US" sz="2800" b="0" dirty="0" err="1"/>
              <a:t>hoá</a:t>
            </a:r>
            <a:r>
              <a:rPr lang="en-US" sz="2800" b="0" dirty="0"/>
              <a:t> </a:t>
            </a:r>
            <a:r>
              <a:rPr lang="en-US" sz="2800" b="0" dirty="0" err="1"/>
              <a:t>đựng</a:t>
            </a:r>
            <a:r>
              <a:rPr lang="en-US" sz="2800" b="0" dirty="0"/>
              <a:t> </a:t>
            </a:r>
            <a:r>
              <a:rPr lang="en-US" sz="2800" b="0" dirty="0" err="1"/>
              <a:t>trong</a:t>
            </a:r>
            <a:r>
              <a:rPr lang="en-US" sz="2800" b="0" dirty="0"/>
              <a:t> </a:t>
            </a:r>
            <a:r>
              <a:rPr lang="en-US" sz="2800" b="0" dirty="0" err="1"/>
              <a:t>một</a:t>
            </a:r>
            <a:r>
              <a:rPr lang="en-US" sz="2800" b="0" dirty="0"/>
              <a:t> </a:t>
            </a:r>
            <a:r>
              <a:rPr lang="en-US" sz="2800" b="0" dirty="0" err="1"/>
              <a:t>kiện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(</a:t>
            </a:r>
            <a:r>
              <a:rPr lang="en-US" sz="2800" b="0" dirty="0" err="1"/>
              <a:t>hòm</a:t>
            </a:r>
            <a:r>
              <a:rPr lang="en-US" sz="2800" b="0" dirty="0"/>
              <a:t>, </a:t>
            </a:r>
            <a:r>
              <a:rPr lang="en-US" sz="2800" b="0" dirty="0" err="1"/>
              <a:t>hộp</a:t>
            </a:r>
            <a:r>
              <a:rPr lang="en-US" sz="2800" b="0" dirty="0"/>
              <a:t>, container).v.v...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được</a:t>
            </a:r>
            <a:r>
              <a:rPr lang="en-US" sz="2800" b="0" dirty="0"/>
              <a:t> </a:t>
            </a:r>
            <a:r>
              <a:rPr lang="en-US" sz="2800" b="0" dirty="0" err="1"/>
              <a:t>ký</a:t>
            </a:r>
            <a:r>
              <a:rPr lang="en-US" sz="2800" b="0" dirty="0"/>
              <a:t> </a:t>
            </a:r>
            <a:r>
              <a:rPr lang="en-US" sz="2800" b="0" dirty="0" err="1"/>
              <a:t>phát</a:t>
            </a:r>
            <a:r>
              <a:rPr lang="en-US" sz="2800" b="0" dirty="0"/>
              <a:t> </a:t>
            </a:r>
            <a:r>
              <a:rPr lang="en-US" sz="2800" b="0" dirty="0" err="1"/>
              <a:t>hành</a:t>
            </a:r>
            <a:r>
              <a:rPr lang="en-US" sz="2800" b="0" dirty="0"/>
              <a:t> </a:t>
            </a:r>
            <a:r>
              <a:rPr lang="en-US" sz="2800" b="0" dirty="0" err="1"/>
              <a:t>bởi</a:t>
            </a:r>
            <a:r>
              <a:rPr lang="en-US" sz="2800" b="0" dirty="0"/>
              <a:t>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bán</a:t>
            </a:r>
            <a:r>
              <a:rPr lang="en-US" sz="2800" b="0" dirty="0"/>
              <a:t> (shipper).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SG" sz="2800" b="0" dirty="0"/>
          </a:p>
        </p:txBody>
      </p:sp>
    </p:spTree>
    <p:extLst>
      <p:ext uri="{BB962C8B-B14F-4D97-AF65-F5344CB8AC3E}">
        <p14:creationId xmlns:p14="http://schemas.microsoft.com/office/powerpoint/2010/main" val="4227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Packing list: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vi-VN" dirty="0"/>
              <a:t>Số &amp; ngày lập hóa đơn (thường người ta không hay dùng số Packing List)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vi-VN" dirty="0"/>
              <a:t>Tên, địa chỉ người bán &amp; người mua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vi-VN" dirty="0"/>
              <a:t>Cảng xếp, dỡ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vi-VN" dirty="0"/>
              <a:t>Tên tàu, số chuyến…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vi-VN" dirty="0"/>
              <a:t>Thông tin hàng hóa: mô tả, số lượng, trọng lượng, số kiện, thể tích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395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Bill of Lading: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153400" cy="475252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vi-VN" dirty="0"/>
              <a:t> </a:t>
            </a:r>
            <a:r>
              <a:rPr lang="vi-VN" b="0" dirty="0"/>
              <a:t>(Bill of Lading) là</a:t>
            </a:r>
            <a:r>
              <a:rPr lang="en-US" b="0" dirty="0"/>
              <a:t> </a:t>
            </a:r>
            <a:r>
              <a:rPr lang="en-US" b="0" dirty="0" err="1"/>
              <a:t>chứng</a:t>
            </a:r>
            <a:r>
              <a:rPr lang="en-US" b="0" dirty="0"/>
              <a:t> </a:t>
            </a:r>
            <a:r>
              <a:rPr lang="en-US" b="0" dirty="0" err="1"/>
              <a:t>từ</a:t>
            </a:r>
            <a:r>
              <a:rPr lang="en-US" b="0" dirty="0"/>
              <a:t> </a:t>
            </a:r>
            <a:r>
              <a:rPr lang="en-US" b="0" dirty="0" err="1"/>
              <a:t>vận</a:t>
            </a:r>
            <a:r>
              <a:rPr lang="en-US" b="0" dirty="0"/>
              <a:t> </a:t>
            </a:r>
            <a:r>
              <a:rPr lang="en-US" b="0" dirty="0" err="1"/>
              <a:t>chuyển</a:t>
            </a:r>
            <a:r>
              <a:rPr lang="en-US" b="0" dirty="0"/>
              <a:t> do carrier</a:t>
            </a:r>
            <a:r>
              <a:rPr lang="vi-VN" b="0" dirty="0"/>
              <a:t> (Người vận chuyển)</a:t>
            </a:r>
            <a:r>
              <a:rPr lang="en-US" b="0" dirty="0"/>
              <a:t> </a:t>
            </a:r>
            <a:r>
              <a:rPr lang="en-US" b="0" dirty="0" err="1"/>
              <a:t>cấp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người</a:t>
            </a:r>
            <a:r>
              <a:rPr lang="en-US" b="0" dirty="0"/>
              <a:t> </a:t>
            </a:r>
            <a:r>
              <a:rPr lang="en-US" b="0" dirty="0" err="1"/>
              <a:t>giao</a:t>
            </a:r>
            <a:r>
              <a:rPr lang="en-US" b="0" dirty="0"/>
              <a:t> </a:t>
            </a:r>
            <a:r>
              <a:rPr lang="en-US" b="0" dirty="0" err="1"/>
              <a:t>hàng</a:t>
            </a:r>
            <a:r>
              <a:rPr lang="en-US" b="0" dirty="0"/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0" dirty="0"/>
              <a:t>	- </a:t>
            </a:r>
            <a:r>
              <a:rPr lang="en-US" b="0" i="1" dirty="0"/>
              <a:t>Airway Bill</a:t>
            </a:r>
            <a:r>
              <a:rPr lang="en-US" b="0" dirty="0"/>
              <a:t>: </a:t>
            </a:r>
            <a:r>
              <a:rPr lang="en-US" b="0" dirty="0" err="1"/>
              <a:t>Đường</a:t>
            </a:r>
            <a:r>
              <a:rPr lang="en-US" b="0" dirty="0"/>
              <a:t> </a:t>
            </a:r>
            <a:r>
              <a:rPr lang="en-US" b="0" dirty="0" err="1"/>
              <a:t>hàng</a:t>
            </a:r>
            <a:r>
              <a:rPr lang="en-US" b="0" dirty="0"/>
              <a:t> </a:t>
            </a:r>
            <a:r>
              <a:rPr lang="en-US" b="0" dirty="0" err="1"/>
              <a:t>không</a:t>
            </a:r>
            <a:endParaRPr lang="en-US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b="0" dirty="0"/>
              <a:t>	- </a:t>
            </a:r>
            <a:r>
              <a:rPr lang="en-US" b="0" i="1" dirty="0"/>
              <a:t>Bill of Lading</a:t>
            </a:r>
            <a:r>
              <a:rPr lang="en-US" b="0" dirty="0"/>
              <a:t>: </a:t>
            </a:r>
            <a:r>
              <a:rPr lang="en-US" b="0" dirty="0" err="1"/>
              <a:t>Đường</a:t>
            </a:r>
            <a:r>
              <a:rPr lang="en-US" b="0" dirty="0"/>
              <a:t> </a:t>
            </a:r>
            <a:r>
              <a:rPr lang="en-US" b="0" dirty="0" err="1"/>
              <a:t>biển</a:t>
            </a:r>
            <a:endParaRPr lang="en-US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b="0" dirty="0"/>
              <a:t>	- </a:t>
            </a:r>
            <a:r>
              <a:rPr lang="en-US" b="0" i="1" dirty="0"/>
              <a:t>Cargo Receipt </a:t>
            </a:r>
            <a:r>
              <a:rPr lang="en-US" b="0" dirty="0"/>
              <a:t>: </a:t>
            </a:r>
            <a:r>
              <a:rPr lang="en-US" b="0" dirty="0" err="1"/>
              <a:t>Đường</a:t>
            </a:r>
            <a:r>
              <a:rPr lang="en-US" b="0" dirty="0"/>
              <a:t> </a:t>
            </a:r>
            <a:r>
              <a:rPr lang="en-US" b="0" dirty="0" err="1"/>
              <a:t>bộ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2394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769F-3D54-F34E-B9C2-613FDE55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1736-3D3A-D94C-A676-5D312F9E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1212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dirty="0"/>
              <a:t>Chức năng:</a:t>
            </a:r>
            <a:endParaRPr lang="en-SG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96944" cy="443091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- </a:t>
            </a:r>
            <a:r>
              <a:rPr lang="en-US" sz="2800" b="0" dirty="0" err="1"/>
              <a:t>Vận</a:t>
            </a:r>
            <a:r>
              <a:rPr lang="en-US" sz="2800" b="0" dirty="0"/>
              <a:t> </a:t>
            </a:r>
            <a:r>
              <a:rPr lang="en-US" sz="2800" b="0" dirty="0" err="1"/>
              <a:t>đơn</a:t>
            </a:r>
            <a:r>
              <a:rPr lang="en-US" sz="2800" b="0" dirty="0"/>
              <a:t> </a:t>
            </a:r>
            <a:r>
              <a:rPr lang="en-US" sz="2800" b="0" dirty="0" err="1"/>
              <a:t>là</a:t>
            </a:r>
            <a:r>
              <a:rPr lang="en-US" sz="2800" b="0" dirty="0"/>
              <a:t> </a:t>
            </a:r>
            <a:r>
              <a:rPr lang="en-US" sz="2800" b="0" dirty="0" err="1"/>
              <a:t>chứng</a:t>
            </a:r>
            <a:r>
              <a:rPr lang="en-US" sz="2800" b="0" dirty="0"/>
              <a:t> </a:t>
            </a:r>
            <a:r>
              <a:rPr lang="en-US" sz="2800" b="0" dirty="0" err="1"/>
              <a:t>từ</a:t>
            </a:r>
            <a:r>
              <a:rPr lang="en-US" sz="2800" b="0" dirty="0"/>
              <a:t> </a:t>
            </a:r>
            <a:r>
              <a:rPr lang="en-US" sz="2800" b="0" dirty="0" err="1"/>
              <a:t>để</a:t>
            </a:r>
            <a:r>
              <a:rPr lang="en-US" sz="2800" b="0" dirty="0"/>
              <a:t> </a:t>
            </a:r>
            <a:r>
              <a:rPr lang="en-US" sz="2800" b="0" dirty="0" err="1"/>
              <a:t>chứng</a:t>
            </a:r>
            <a:r>
              <a:rPr lang="en-US" sz="2800" b="0" dirty="0"/>
              <a:t> minh </a:t>
            </a:r>
            <a:r>
              <a:rPr lang="en-US" sz="2800" b="0" dirty="0" err="1"/>
              <a:t>việc</a:t>
            </a:r>
            <a:r>
              <a:rPr lang="en-US" sz="2800" b="0" dirty="0"/>
              <a:t> </a:t>
            </a:r>
            <a:r>
              <a:rPr lang="en-US" sz="2800" b="0" dirty="0" err="1"/>
              <a:t>giao</a:t>
            </a:r>
            <a:r>
              <a:rPr lang="en-US" sz="2800" b="0" dirty="0"/>
              <a:t> </a:t>
            </a:r>
            <a:r>
              <a:rPr lang="en-US" sz="2800" b="0" dirty="0" err="1"/>
              <a:t>nhận</a:t>
            </a:r>
            <a:r>
              <a:rPr lang="en-US" sz="2800" b="0" dirty="0"/>
              <a:t> </a:t>
            </a:r>
            <a:r>
              <a:rPr lang="en-US" sz="2800" b="0" dirty="0" err="1"/>
              <a:t>vận</a:t>
            </a:r>
            <a:r>
              <a:rPr lang="en-US" sz="2800" b="0" dirty="0"/>
              <a:t> </a:t>
            </a:r>
            <a:r>
              <a:rPr lang="en-US" sz="2800" b="0" dirty="0" err="1"/>
              <a:t>chuyển</a:t>
            </a:r>
            <a:r>
              <a:rPr lang="en-US" sz="2800" b="0" dirty="0"/>
              <a:t> </a:t>
            </a:r>
            <a:r>
              <a:rPr lang="en-US" sz="2800" b="0" dirty="0" err="1"/>
              <a:t>giữa</a:t>
            </a:r>
            <a:r>
              <a:rPr lang="en-US" sz="2800" b="0" dirty="0"/>
              <a:t>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vận</a:t>
            </a:r>
            <a:r>
              <a:rPr lang="en-US" sz="2800" b="0" dirty="0"/>
              <a:t> </a:t>
            </a:r>
            <a:r>
              <a:rPr lang="en-US" sz="2800" b="0" dirty="0" err="1"/>
              <a:t>chuyển</a:t>
            </a:r>
            <a:r>
              <a:rPr lang="en-US" sz="2800" b="0" dirty="0"/>
              <a:t>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gửi</a:t>
            </a:r>
            <a:endParaRPr lang="en-US" sz="2800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0" dirty="0"/>
              <a:t>- </a:t>
            </a:r>
            <a:r>
              <a:rPr lang="en-US" sz="2800" b="0" dirty="0" err="1"/>
              <a:t>Chứng</a:t>
            </a:r>
            <a:r>
              <a:rPr lang="en-US" sz="2800" b="0" dirty="0"/>
              <a:t> </a:t>
            </a:r>
            <a:r>
              <a:rPr lang="en-US" sz="2800" b="0" dirty="0" err="1"/>
              <a:t>từ</a:t>
            </a:r>
            <a:r>
              <a:rPr lang="en-US" sz="2800" b="0" dirty="0"/>
              <a:t> </a:t>
            </a:r>
            <a:r>
              <a:rPr lang="en-US" sz="2800" b="0" dirty="0" err="1"/>
              <a:t>này</a:t>
            </a:r>
            <a:r>
              <a:rPr lang="en-US" sz="2800" b="0" dirty="0"/>
              <a:t> </a:t>
            </a:r>
            <a:r>
              <a:rPr lang="en-US" sz="2800" b="0" dirty="0" err="1"/>
              <a:t>được</a:t>
            </a:r>
            <a:r>
              <a:rPr lang="en-US" sz="2800" b="0" dirty="0"/>
              <a:t> </a:t>
            </a:r>
            <a:r>
              <a:rPr lang="en-US" sz="2800" b="0" dirty="0" err="1"/>
              <a:t>coi</a:t>
            </a:r>
            <a:r>
              <a:rPr lang="en-US" sz="2800" b="0" dirty="0"/>
              <a:t> </a:t>
            </a:r>
            <a:r>
              <a:rPr lang="en-US" sz="2800" b="0" dirty="0" err="1"/>
              <a:t>là</a:t>
            </a:r>
            <a:r>
              <a:rPr lang="en-US" sz="2800" b="0" dirty="0"/>
              <a:t> </a:t>
            </a:r>
            <a:r>
              <a:rPr lang="en-US" sz="2800" b="0" dirty="0" err="1"/>
              <a:t>hợp</a:t>
            </a:r>
            <a:r>
              <a:rPr lang="en-US" sz="2800" b="0" dirty="0"/>
              <a:t> </a:t>
            </a:r>
            <a:r>
              <a:rPr lang="en-US" sz="2800" b="0" dirty="0" err="1"/>
              <a:t>đồng</a:t>
            </a:r>
            <a:r>
              <a:rPr lang="en-US" sz="2800" b="0" dirty="0"/>
              <a:t> </a:t>
            </a:r>
            <a:r>
              <a:rPr lang="en-US" sz="2800" b="0" dirty="0" err="1"/>
              <a:t>quy</a:t>
            </a:r>
            <a:r>
              <a:rPr lang="en-US" sz="2800" b="0" dirty="0"/>
              <a:t> </a:t>
            </a:r>
            <a:r>
              <a:rPr lang="en-US" sz="2800" b="0" dirty="0" err="1"/>
              <a:t>định</a:t>
            </a:r>
            <a:r>
              <a:rPr lang="en-US" sz="2800" b="0" dirty="0"/>
              <a:t> </a:t>
            </a:r>
            <a:r>
              <a:rPr lang="en-US" sz="2800" b="0" dirty="0" err="1"/>
              <a:t>trách</a:t>
            </a:r>
            <a:r>
              <a:rPr lang="en-US" sz="2800" b="0" dirty="0"/>
              <a:t> </a:t>
            </a:r>
            <a:r>
              <a:rPr lang="en-US" sz="2800" b="0" dirty="0" err="1"/>
              <a:t>nhiệm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vận</a:t>
            </a:r>
            <a:r>
              <a:rPr lang="en-US" sz="2800" b="0" dirty="0"/>
              <a:t> </a:t>
            </a:r>
            <a:r>
              <a:rPr lang="en-US" sz="2800" b="0" dirty="0" err="1"/>
              <a:t>chuyển</a:t>
            </a:r>
            <a:r>
              <a:rPr lang="en-US" sz="2800" b="0" dirty="0"/>
              <a:t>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gửi</a:t>
            </a:r>
            <a:endParaRPr lang="en-US" sz="2800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0" dirty="0"/>
              <a:t>-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nào</a:t>
            </a:r>
            <a:r>
              <a:rPr lang="en-US" sz="2800" b="0" dirty="0"/>
              <a:t> </a:t>
            </a:r>
            <a:r>
              <a:rPr lang="en-US" sz="2800" b="0" dirty="0" err="1"/>
              <a:t>sở</a:t>
            </a:r>
            <a:r>
              <a:rPr lang="en-US" sz="2800" b="0" dirty="0"/>
              <a:t> </a:t>
            </a:r>
            <a:r>
              <a:rPr lang="en-US" sz="2800" b="0" dirty="0" err="1"/>
              <a:t>hữu</a:t>
            </a:r>
            <a:r>
              <a:rPr lang="en-US" sz="2800" b="0" dirty="0"/>
              <a:t> </a:t>
            </a:r>
            <a:r>
              <a:rPr lang="en-US" sz="2800" b="0" dirty="0" err="1"/>
              <a:t>vận</a:t>
            </a:r>
            <a:r>
              <a:rPr lang="en-US" sz="2800" b="0" dirty="0"/>
              <a:t> </a:t>
            </a:r>
            <a:r>
              <a:rPr lang="en-US" sz="2800" b="0" dirty="0" err="1"/>
              <a:t>đơn</a:t>
            </a:r>
            <a:r>
              <a:rPr lang="en-US" sz="2800" b="0" dirty="0"/>
              <a:t>, </a:t>
            </a:r>
            <a:r>
              <a:rPr lang="en-US" sz="2800" b="0" dirty="0" err="1"/>
              <a:t>người</a:t>
            </a:r>
            <a:r>
              <a:rPr lang="en-US" sz="2800" b="0" dirty="0"/>
              <a:t> </a:t>
            </a:r>
            <a:r>
              <a:rPr lang="en-US" sz="2800" b="0" dirty="0" err="1"/>
              <a:t>đó</a:t>
            </a:r>
            <a:r>
              <a:rPr lang="en-US" sz="2800" b="0" dirty="0"/>
              <a:t> </a:t>
            </a:r>
            <a:r>
              <a:rPr lang="en-US" sz="2800" b="0" dirty="0" err="1"/>
              <a:t>là</a:t>
            </a:r>
            <a:r>
              <a:rPr lang="en-US" sz="2800" b="0" dirty="0"/>
              <a:t> </a:t>
            </a:r>
            <a:r>
              <a:rPr lang="en-US" sz="2800" b="0" dirty="0" err="1"/>
              <a:t>chủ</a:t>
            </a:r>
            <a:r>
              <a:rPr lang="en-US" sz="2800" b="0" dirty="0"/>
              <a:t> </a:t>
            </a:r>
            <a:r>
              <a:rPr lang="en-US" sz="2800" b="0" dirty="0" err="1"/>
              <a:t>sở</a:t>
            </a:r>
            <a:r>
              <a:rPr lang="en-US" sz="2800" b="0" dirty="0"/>
              <a:t> </a:t>
            </a:r>
            <a:r>
              <a:rPr lang="en-US" sz="2800" b="0" dirty="0" err="1"/>
              <a:t>hữu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</a:t>
            </a:r>
            <a:r>
              <a:rPr lang="en-US" sz="2800" b="0" dirty="0" err="1"/>
              <a:t>hóa</a:t>
            </a:r>
            <a:r>
              <a:rPr lang="en-US" sz="2800" b="0" dirty="0"/>
              <a:t> </a:t>
            </a:r>
            <a:r>
              <a:rPr lang="vi-VN" sz="2800" b="0" dirty="0"/>
              <a:t>đó.</a:t>
            </a:r>
            <a:endParaRPr lang="en-US" sz="2800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0" dirty="0"/>
              <a:t>- </a:t>
            </a:r>
            <a:r>
              <a:rPr lang="en-US" sz="2800" b="0" dirty="0" err="1"/>
              <a:t>Dùng</a:t>
            </a:r>
            <a:r>
              <a:rPr lang="en-US" sz="2800" b="0" dirty="0"/>
              <a:t> </a:t>
            </a:r>
            <a:r>
              <a:rPr lang="en-US" sz="2800" b="0" dirty="0" err="1"/>
              <a:t>khi</a:t>
            </a:r>
            <a:r>
              <a:rPr lang="en-US" sz="2800" b="0" dirty="0"/>
              <a:t> </a:t>
            </a:r>
            <a:r>
              <a:rPr lang="en-US" sz="2800" b="0" dirty="0" err="1"/>
              <a:t>xin</a:t>
            </a:r>
            <a:r>
              <a:rPr lang="en-US" sz="2800" b="0" dirty="0"/>
              <a:t> CO </a:t>
            </a:r>
            <a:r>
              <a:rPr lang="en-US" sz="2800" b="0" dirty="0" err="1"/>
              <a:t>đối</a:t>
            </a:r>
            <a:r>
              <a:rPr lang="en-US" sz="2800" b="0" dirty="0"/>
              <a:t> </a:t>
            </a:r>
            <a:r>
              <a:rPr lang="en-US" sz="2800" b="0" dirty="0" err="1"/>
              <a:t>với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</a:t>
            </a:r>
            <a:r>
              <a:rPr lang="en-US" sz="2800" b="0" dirty="0" err="1"/>
              <a:t>hóa</a:t>
            </a:r>
            <a:r>
              <a:rPr lang="en-US" sz="2800" b="0" dirty="0"/>
              <a:t> </a:t>
            </a:r>
            <a:r>
              <a:rPr lang="en-US" sz="2800" b="0" dirty="0" err="1"/>
              <a:t>xuất</a:t>
            </a:r>
            <a:r>
              <a:rPr lang="en-US" sz="2800" b="0" dirty="0"/>
              <a:t> </a:t>
            </a:r>
            <a:r>
              <a:rPr lang="en-US" sz="2800" b="0" dirty="0" err="1"/>
              <a:t>khẩu</a:t>
            </a:r>
            <a:r>
              <a:rPr lang="en-US" sz="2800" b="0" dirty="0"/>
              <a:t>; </a:t>
            </a:r>
            <a:r>
              <a:rPr lang="en-US" sz="2800" b="0" dirty="0" err="1"/>
              <a:t>làm</a:t>
            </a:r>
            <a:r>
              <a:rPr lang="en-US" sz="2800" b="0" dirty="0"/>
              <a:t> </a:t>
            </a:r>
            <a:r>
              <a:rPr lang="en-US" sz="2800" b="0" dirty="0" err="1"/>
              <a:t>thủ</a:t>
            </a:r>
            <a:r>
              <a:rPr lang="en-US" sz="2800" b="0" dirty="0"/>
              <a:t> </a:t>
            </a:r>
            <a:r>
              <a:rPr lang="en-US" sz="2800" b="0" dirty="0" err="1"/>
              <a:t>tục</a:t>
            </a:r>
            <a:r>
              <a:rPr lang="en-US" sz="2800" b="0" dirty="0"/>
              <a:t> </a:t>
            </a:r>
            <a:r>
              <a:rPr lang="en-US" sz="2800" b="0" dirty="0" err="1"/>
              <a:t>hải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thanh</a:t>
            </a:r>
            <a:r>
              <a:rPr lang="en-US" sz="2800" b="0" dirty="0"/>
              <a:t> </a:t>
            </a:r>
            <a:r>
              <a:rPr lang="en-US" sz="2800" b="0" dirty="0" err="1"/>
              <a:t>toán</a:t>
            </a:r>
            <a:endParaRPr lang="en-US" sz="2800" b="0" dirty="0"/>
          </a:p>
          <a:p>
            <a:pPr algn="just"/>
            <a:endParaRPr lang="en-US" dirty="0"/>
          </a:p>
          <a:p>
            <a:pPr algn="just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58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Giấy chứng nhận xuất xứ (C/O):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14" y="1628800"/>
            <a:ext cx="8153400" cy="4876800"/>
          </a:xfrm>
        </p:spPr>
        <p:txBody>
          <a:bodyPr/>
          <a:lstStyle/>
          <a:p>
            <a:pPr lvl="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/>
              <a:t>C/O ( Certificate of origin )</a:t>
            </a:r>
            <a:r>
              <a:rPr lang="en-US" sz="2400" b="0" dirty="0"/>
              <a:t> là </a:t>
            </a:r>
            <a:r>
              <a:rPr lang="en-US" sz="2400" b="0" dirty="0" err="1"/>
              <a:t>giấy</a:t>
            </a:r>
            <a:r>
              <a:rPr lang="en-US" sz="2400" b="0" dirty="0"/>
              <a:t> </a:t>
            </a:r>
            <a:r>
              <a:rPr lang="en-US" sz="2400" b="0" dirty="0" err="1"/>
              <a:t>chứng</a:t>
            </a:r>
            <a:r>
              <a:rPr lang="en-US" sz="2400" b="0" dirty="0"/>
              <a:t> </a:t>
            </a:r>
            <a:r>
              <a:rPr lang="en-US" sz="2400" b="0" dirty="0" err="1"/>
              <a:t>nhận</a:t>
            </a:r>
            <a:r>
              <a:rPr lang="en-US" sz="2400" b="0" dirty="0"/>
              <a:t> </a:t>
            </a:r>
            <a:r>
              <a:rPr lang="en-US" sz="2400" b="0" dirty="0" err="1"/>
              <a:t>xuất</a:t>
            </a:r>
            <a:r>
              <a:rPr lang="en-US" sz="2400" b="0" dirty="0"/>
              <a:t> </a:t>
            </a:r>
            <a:r>
              <a:rPr lang="en-US" sz="2400" b="0" dirty="0" err="1"/>
              <a:t>xư</a:t>
            </a:r>
            <a:r>
              <a:rPr lang="en-US" sz="2400" b="0" dirty="0"/>
              <a:t>́ </a:t>
            </a:r>
            <a:r>
              <a:rPr lang="en-US" sz="2400" b="0" dirty="0" err="1"/>
              <a:t>hàng</a:t>
            </a:r>
            <a:r>
              <a:rPr lang="en-US" sz="2400" b="0" dirty="0"/>
              <a:t> </a:t>
            </a:r>
            <a:r>
              <a:rPr lang="en-US" sz="2400" b="0" dirty="0" err="1"/>
              <a:t>hóa</a:t>
            </a:r>
            <a:r>
              <a:rPr lang="en-US" sz="2400" b="0" dirty="0"/>
              <a:t> </a:t>
            </a:r>
            <a:r>
              <a:rPr lang="en-US" sz="2400" b="0" dirty="0" err="1"/>
              <a:t>và</a:t>
            </a:r>
            <a:r>
              <a:rPr lang="en-US" sz="2400" b="0" dirty="0"/>
              <a:t> </a:t>
            </a:r>
            <a:r>
              <a:rPr lang="en-US" sz="2400" b="0" dirty="0" err="1"/>
              <a:t>được</a:t>
            </a:r>
            <a:r>
              <a:rPr lang="en-US" sz="2400" b="0" dirty="0"/>
              <a:t> </a:t>
            </a:r>
            <a:r>
              <a:rPr lang="en-US" sz="2400" b="0" dirty="0" err="1"/>
              <a:t>hưởng</a:t>
            </a:r>
            <a:r>
              <a:rPr lang="en-US" sz="2400" b="0" dirty="0"/>
              <a:t> </a:t>
            </a:r>
            <a:r>
              <a:rPr lang="en-US" sz="2400" b="0" dirty="0" err="1"/>
              <a:t>ưu</a:t>
            </a:r>
            <a:r>
              <a:rPr lang="en-US" sz="2400" b="0" dirty="0"/>
              <a:t> </a:t>
            </a:r>
            <a:r>
              <a:rPr lang="en-US" sz="2400" b="0" dirty="0" err="1"/>
              <a:t>đãi</a:t>
            </a:r>
            <a:r>
              <a:rPr lang="en-US" sz="2400" b="0" dirty="0"/>
              <a:t> </a:t>
            </a:r>
            <a:r>
              <a:rPr lang="en-US" sz="2400" b="0" dirty="0" err="1"/>
              <a:t>thuê</a:t>
            </a:r>
            <a:r>
              <a:rPr lang="en-US" sz="2400" b="0" dirty="0"/>
              <a:t>́ </a:t>
            </a:r>
            <a:r>
              <a:rPr lang="en-US" sz="2400" b="0" dirty="0" err="1"/>
              <a:t>khi</a:t>
            </a:r>
            <a:r>
              <a:rPr lang="en-US" sz="2400" b="0" dirty="0"/>
              <a:t> </a:t>
            </a:r>
            <a:r>
              <a:rPr lang="en-US" sz="2400" b="0" dirty="0" err="1"/>
              <a:t>nhập</a:t>
            </a:r>
            <a:r>
              <a:rPr lang="en-US" sz="2400" b="0" dirty="0"/>
              <a:t> </a:t>
            </a:r>
            <a:r>
              <a:rPr lang="en-US" sz="2400" b="0" dirty="0" err="1"/>
              <a:t>khẩu</a:t>
            </a:r>
            <a:r>
              <a:rPr lang="en-US" sz="2400" b="0" dirty="0"/>
              <a:t>.</a:t>
            </a:r>
            <a:endParaRPr lang="vi-VN" sz="2400" b="0" dirty="0"/>
          </a:p>
          <a:p>
            <a:pPr>
              <a:lnSpc>
                <a:spcPct val="150000"/>
              </a:lnSpc>
              <a:buFont typeface="Wingdings 3"/>
              <a:buChar char="&quot;"/>
            </a:pPr>
            <a:r>
              <a:rPr lang="en-US" sz="2400" b="0" dirty="0"/>
              <a:t>Do </a:t>
            </a:r>
            <a:r>
              <a:rPr lang="en-US" sz="2400" b="0" dirty="0" err="1"/>
              <a:t>bên</a:t>
            </a:r>
            <a:r>
              <a:rPr lang="en-US" sz="2400" b="0" dirty="0"/>
              <a:t> </a:t>
            </a:r>
            <a:r>
              <a:rPr lang="en-US" sz="2400" b="0" dirty="0" err="1"/>
              <a:t>xuất</a:t>
            </a:r>
            <a:r>
              <a:rPr lang="en-US" sz="2400" b="0" dirty="0"/>
              <a:t> </a:t>
            </a:r>
            <a:r>
              <a:rPr lang="en-US" sz="2400" b="0" dirty="0" err="1"/>
              <a:t>khẩu</a:t>
            </a:r>
            <a:r>
              <a:rPr lang="en-US" sz="2400" b="0" dirty="0"/>
              <a:t> </a:t>
            </a:r>
            <a:r>
              <a:rPr lang="en-US" sz="2400" b="0" dirty="0" err="1"/>
              <a:t>làm</a:t>
            </a:r>
            <a:r>
              <a:rPr lang="en-US" sz="2400" b="0" dirty="0"/>
              <a:t>, </a:t>
            </a:r>
            <a:r>
              <a:rPr lang="en-US" sz="2400" b="0" dirty="0" err="1"/>
              <a:t>nhập</a:t>
            </a:r>
            <a:r>
              <a:rPr lang="en-US" sz="2400" b="0" dirty="0"/>
              <a:t> </a:t>
            </a:r>
            <a:r>
              <a:rPr lang="en-US" sz="2400" b="0" dirty="0" err="1"/>
              <a:t>khẩu</a:t>
            </a:r>
            <a:r>
              <a:rPr lang="en-US" sz="2400" b="0" dirty="0"/>
              <a:t> </a:t>
            </a:r>
            <a:r>
              <a:rPr lang="en-US" sz="2400" b="0" dirty="0" err="1"/>
              <a:t>hưởng</a:t>
            </a:r>
            <a:r>
              <a:rPr lang="en-US" sz="2400" b="0" dirty="0"/>
              <a:t> </a:t>
            </a:r>
            <a:r>
              <a:rPr lang="en-US" sz="2400" b="0" dirty="0" err="1"/>
              <a:t>va</a:t>
            </a:r>
            <a:r>
              <a:rPr lang="en-US" sz="2400" b="0" dirty="0"/>
              <a:t>̀ </a:t>
            </a:r>
            <a:r>
              <a:rPr lang="en-US" sz="2400" b="0" dirty="0" err="1"/>
              <a:t>bắt</a:t>
            </a:r>
            <a:r>
              <a:rPr lang="en-US" sz="2400" b="0" dirty="0"/>
              <a:t> </a:t>
            </a:r>
            <a:r>
              <a:rPr lang="en-US" sz="2400" b="0" dirty="0" err="1"/>
              <a:t>buộc</a:t>
            </a:r>
            <a:r>
              <a:rPr lang="en-US" sz="2400" b="0" dirty="0"/>
              <a:t> </a:t>
            </a:r>
            <a:r>
              <a:rPr lang="en-US" sz="2400" b="0" dirty="0" err="1"/>
              <a:t>phải</a:t>
            </a:r>
            <a:r>
              <a:rPr lang="en-US" sz="2400" b="0" dirty="0"/>
              <a:t> </a:t>
            </a:r>
            <a:r>
              <a:rPr lang="en-US" sz="2400" b="0" dirty="0" err="1"/>
              <a:t>sư</a:t>
            </a:r>
            <a:r>
              <a:rPr lang="en-US" sz="2400" b="0" dirty="0"/>
              <a:t>̉ </a:t>
            </a:r>
            <a:r>
              <a:rPr lang="en-US" sz="2400" b="0" dirty="0" err="1"/>
              <a:t>dụng</a:t>
            </a:r>
            <a:r>
              <a:rPr lang="en-US" sz="2400" b="0" dirty="0"/>
              <a:t> C/O </a:t>
            </a:r>
            <a:r>
              <a:rPr lang="en-US" sz="2400" b="0" dirty="0" err="1"/>
              <a:t>bản</a:t>
            </a:r>
            <a:r>
              <a:rPr lang="en-US" sz="2400" b="0" dirty="0"/>
              <a:t> </a:t>
            </a:r>
            <a:r>
              <a:rPr lang="en-US" sz="2400" b="0" dirty="0" err="1"/>
              <a:t>gốc</a:t>
            </a:r>
            <a:r>
              <a:rPr lang="en-US" sz="2400" b="0" dirty="0"/>
              <a:t>.</a:t>
            </a:r>
            <a:endParaRPr lang="vi-VN" sz="2400" b="0" dirty="0"/>
          </a:p>
          <a:p>
            <a:pPr>
              <a:lnSpc>
                <a:spcPct val="150000"/>
              </a:lnSpc>
            </a:pPr>
            <a:r>
              <a:rPr lang="vi-VN" sz="2400" dirty="0"/>
              <a:t>Phân loại                     C/O ưu đãi </a:t>
            </a:r>
            <a:r>
              <a:rPr lang="vi-VN" sz="2400" b="0" i="1" dirty="0"/>
              <a:t>(do </a:t>
            </a:r>
            <a:r>
              <a:rPr lang="en-US" sz="2400" b="0" i="1" dirty="0" err="1"/>
              <a:t>Bô</a:t>
            </a:r>
            <a:r>
              <a:rPr lang="en-US" sz="2400" b="0" i="1" dirty="0"/>
              <a:t>̣ </a:t>
            </a:r>
            <a:r>
              <a:rPr lang="en-US" sz="2400" b="0" i="1" dirty="0" err="1"/>
              <a:t>Công</a:t>
            </a:r>
            <a:r>
              <a:rPr lang="en-US" sz="2400" b="0" i="1" dirty="0"/>
              <a:t> </a:t>
            </a:r>
            <a:r>
              <a:rPr lang="en-US" sz="2400" b="0" i="1" dirty="0" err="1"/>
              <a:t>Thương</a:t>
            </a:r>
            <a:r>
              <a:rPr lang="vi-VN" sz="2400" b="0" i="1" dirty="0"/>
              <a:t> cấp)</a:t>
            </a:r>
            <a:endParaRPr lang="vi-VN" sz="2400" dirty="0"/>
          </a:p>
          <a:p>
            <a:pPr marL="0" lvl="0" indent="0">
              <a:buNone/>
            </a:pPr>
            <a:r>
              <a:rPr lang="vi-VN" sz="2400" dirty="0"/>
              <a:t>                                        C/O không ưu đãi </a:t>
            </a:r>
          </a:p>
          <a:p>
            <a:pPr marL="0" lvl="0" indent="0">
              <a:buNone/>
            </a:pPr>
            <a:r>
              <a:rPr lang="vi-VN" sz="2400" b="0" i="1" dirty="0"/>
              <a:t>                                           (do </a:t>
            </a:r>
            <a:r>
              <a:rPr lang="en-US" sz="2400" b="0" i="1" dirty="0" err="1"/>
              <a:t>Phòng</a:t>
            </a:r>
            <a:r>
              <a:rPr lang="en-US" sz="2400" b="0" i="1" dirty="0"/>
              <a:t> </a:t>
            </a:r>
            <a:r>
              <a:rPr lang="en-US" sz="2400" b="0" i="1" dirty="0" err="1"/>
              <a:t>thương</a:t>
            </a:r>
            <a:r>
              <a:rPr lang="en-US" sz="2400" b="0" i="1" dirty="0"/>
              <a:t> </a:t>
            </a:r>
            <a:r>
              <a:rPr lang="en-US" sz="2400" b="0" i="1" dirty="0" err="1"/>
              <a:t>mại</a:t>
            </a:r>
            <a:r>
              <a:rPr lang="en-US" sz="2400" b="0" i="1" dirty="0"/>
              <a:t> ( VCCI )</a:t>
            </a:r>
            <a:r>
              <a:rPr lang="vi-VN" sz="2400" b="0" i="1" dirty="0"/>
              <a:t> cấp)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355289" y="4340763"/>
            <a:ext cx="1224136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>
            <a:off x="2355289" y="4336504"/>
            <a:ext cx="1080120" cy="50405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 bwMode="gray">
          <a:xfrm>
            <a:off x="521990" y="1628800"/>
            <a:ext cx="8153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/>
              <a:t>C/O ( Certificate of origin )</a:t>
            </a:r>
            <a:r>
              <a:rPr lang="en-US" sz="2400" b="0"/>
              <a:t> là giấy chứng nhận xuất xứ hàng hóa và được hưởng ưu đãi thuế khi nhập khẩu.</a:t>
            </a:r>
            <a:endParaRPr lang="vi-VN" sz="2400" b="0"/>
          </a:p>
          <a:p>
            <a:pPr>
              <a:lnSpc>
                <a:spcPct val="150000"/>
              </a:lnSpc>
              <a:buFont typeface="Wingdings 3"/>
              <a:buChar char="&quot;"/>
            </a:pPr>
            <a:r>
              <a:rPr lang="en-US" sz="2400" b="0"/>
              <a:t>Do bên xuất khẩu làm, nhập khẩu hưởng và bắt buộc phải sử dụng C/O bản gốc.</a:t>
            </a:r>
            <a:endParaRPr lang="vi-VN" sz="2400" b="0"/>
          </a:p>
          <a:p>
            <a:pPr>
              <a:lnSpc>
                <a:spcPct val="150000"/>
              </a:lnSpc>
            </a:pPr>
            <a:r>
              <a:rPr lang="vi-VN" sz="2400"/>
              <a:t>Phân loại                     C/O ưu đãi </a:t>
            </a:r>
            <a:r>
              <a:rPr lang="vi-VN" sz="2400" b="0" i="1"/>
              <a:t>(do </a:t>
            </a:r>
            <a:r>
              <a:rPr lang="en-US" sz="2400" b="0" i="1"/>
              <a:t>Bộ Công Thương</a:t>
            </a:r>
            <a:r>
              <a:rPr lang="vi-VN" sz="2400" b="0" i="1"/>
              <a:t> cấp)</a:t>
            </a:r>
            <a:endParaRPr lang="vi-VN" sz="2400"/>
          </a:p>
          <a:p>
            <a:pPr marL="0" indent="0">
              <a:buFont typeface="Wingdings" panose="05000000000000000000" pitchFamily="2" charset="2"/>
              <a:buNone/>
            </a:pPr>
            <a:r>
              <a:rPr lang="vi-VN" sz="2400"/>
              <a:t>                                        C/O không ưu đãi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vi-VN" sz="2400" b="0" i="1"/>
              <a:t>                                           (do </a:t>
            </a:r>
            <a:r>
              <a:rPr lang="en-US" sz="2400" b="0" i="1"/>
              <a:t>Phòng thương mại ( VCCI )</a:t>
            </a:r>
            <a:r>
              <a:rPr lang="vi-VN" sz="2400" b="0" i="1"/>
              <a:t> cấp)</a:t>
            </a:r>
            <a:endParaRPr lang="vi-VN" sz="2400" b="0" i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350665" y="4340763"/>
            <a:ext cx="1224136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>
            <a:off x="2350665" y="4336504"/>
            <a:ext cx="1080120" cy="50405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C/O ưu đãi: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82582"/>
            <a:ext cx="8153400" cy="4876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b="0" dirty="0" err="1"/>
              <a:t>Loại</a:t>
            </a:r>
            <a:r>
              <a:rPr lang="en-US" sz="2400" b="0" dirty="0"/>
              <a:t> C/O </a:t>
            </a:r>
            <a:r>
              <a:rPr lang="en-US" sz="2400" b="0" dirty="0" err="1"/>
              <a:t>này</a:t>
            </a:r>
            <a:r>
              <a:rPr lang="en-US" sz="2400" b="0" dirty="0"/>
              <a:t> </a:t>
            </a:r>
            <a:r>
              <a:rPr lang="en-US" sz="2400" b="0" dirty="0" err="1"/>
              <a:t>thi</a:t>
            </a:r>
            <a:r>
              <a:rPr lang="en-US" sz="2400" b="0" dirty="0"/>
              <a:t>̀ </a:t>
            </a:r>
            <a:r>
              <a:rPr lang="en-US" sz="2400" b="0" dirty="0" err="1"/>
              <a:t>người</a:t>
            </a:r>
            <a:r>
              <a:rPr lang="en-US" sz="2400" b="0" dirty="0"/>
              <a:t> </a:t>
            </a:r>
            <a:r>
              <a:rPr lang="en-US" sz="2400" b="0" dirty="0" err="1"/>
              <a:t>xuất</a:t>
            </a:r>
            <a:r>
              <a:rPr lang="en-US" sz="2400" b="0" dirty="0"/>
              <a:t> </a:t>
            </a:r>
            <a:r>
              <a:rPr lang="en-US" sz="2400" b="0" dirty="0" err="1"/>
              <a:t>khẩu</a:t>
            </a:r>
            <a:r>
              <a:rPr lang="en-US" sz="2400" b="0" dirty="0"/>
              <a:t> </a:t>
            </a:r>
            <a:r>
              <a:rPr lang="en-US" sz="2400" b="0" dirty="0" err="1"/>
              <a:t>làm</a:t>
            </a:r>
            <a:r>
              <a:rPr lang="en-US" sz="2400" b="0" dirty="0"/>
              <a:t> C/O , </a:t>
            </a:r>
            <a:r>
              <a:rPr lang="en-US" sz="2400" b="0" dirty="0" err="1"/>
              <a:t>người</a:t>
            </a:r>
            <a:r>
              <a:rPr lang="en-US" sz="2400" b="0" dirty="0"/>
              <a:t> </a:t>
            </a:r>
            <a:r>
              <a:rPr lang="en-US" sz="2400" b="0" dirty="0" err="1"/>
              <a:t>nhập</a:t>
            </a:r>
            <a:r>
              <a:rPr lang="en-US" sz="2400" b="0" dirty="0"/>
              <a:t> </a:t>
            </a:r>
            <a:r>
              <a:rPr lang="en-US" sz="2400" b="0" dirty="0" err="1"/>
              <a:t>khẩu</a:t>
            </a:r>
            <a:r>
              <a:rPr lang="en-US" sz="2400" b="0" dirty="0"/>
              <a:t> </a:t>
            </a:r>
            <a:r>
              <a:rPr lang="en-US" sz="2400" b="0" dirty="0" err="1"/>
              <a:t>được</a:t>
            </a:r>
            <a:r>
              <a:rPr lang="en-US" sz="2400" b="0" dirty="0"/>
              <a:t> </a:t>
            </a:r>
            <a:r>
              <a:rPr lang="en-US" sz="2400" b="0" dirty="0" err="1"/>
              <a:t>hưởng</a:t>
            </a:r>
            <a:r>
              <a:rPr lang="en-US" sz="2400" b="0" dirty="0"/>
              <a:t> C/O </a:t>
            </a:r>
            <a:r>
              <a:rPr lang="en-US" sz="2400" b="0" dirty="0" err="1"/>
              <a:t>vê</a:t>
            </a:r>
            <a:r>
              <a:rPr lang="en-US" sz="2400" b="0" dirty="0"/>
              <a:t>̀ </a:t>
            </a:r>
            <a:r>
              <a:rPr lang="en-US" sz="2400" b="0" dirty="0" err="1"/>
              <a:t>thuê</a:t>
            </a:r>
            <a:r>
              <a:rPr lang="en-US" sz="2400" b="0" dirty="0"/>
              <a:t>́. Có </a:t>
            </a:r>
            <a:r>
              <a:rPr lang="en-US" sz="2400" b="0" dirty="0" err="1"/>
              <a:t>các</a:t>
            </a:r>
            <a:r>
              <a:rPr lang="en-US" sz="2400" b="0" dirty="0"/>
              <a:t> </a:t>
            </a:r>
            <a:r>
              <a:rPr lang="en-US" sz="2400" b="0" dirty="0" err="1"/>
              <a:t>loại</a:t>
            </a:r>
            <a:r>
              <a:rPr lang="en-US" sz="2400" b="0" dirty="0"/>
              <a:t> </a:t>
            </a:r>
            <a:r>
              <a:rPr lang="en-US" sz="2400" b="0" dirty="0" err="1"/>
              <a:t>như</a:t>
            </a:r>
            <a:r>
              <a:rPr lang="en-US" sz="2400" b="0" dirty="0"/>
              <a:t> </a:t>
            </a:r>
            <a:r>
              <a:rPr lang="en-US" sz="2400" b="0" dirty="0" err="1"/>
              <a:t>sau</a:t>
            </a:r>
            <a:r>
              <a:rPr lang="en-US" sz="2400" b="0" dirty="0"/>
              <a:t>:</a:t>
            </a:r>
            <a:endParaRPr lang="vi-VN" sz="2400" b="0" dirty="0"/>
          </a:p>
          <a:p>
            <a:pPr algn="just">
              <a:lnSpc>
                <a:spcPct val="150000"/>
              </a:lnSpc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400" b="0" i="1" dirty="0"/>
              <a:t>C/O form E </a:t>
            </a:r>
            <a:r>
              <a:rPr lang="en-US" sz="2400" b="0" dirty="0"/>
              <a:t>: </a:t>
            </a:r>
            <a:r>
              <a:rPr lang="en-US" sz="2400" b="0" dirty="0" err="1"/>
              <a:t>Là</a:t>
            </a:r>
            <a:r>
              <a:rPr lang="en-US" sz="2400" b="0" dirty="0"/>
              <a:t> </a:t>
            </a:r>
            <a:r>
              <a:rPr lang="en-US" sz="2400" b="0" dirty="0" err="1"/>
              <a:t>loại</a:t>
            </a:r>
            <a:r>
              <a:rPr lang="en-US" sz="2400" b="0" dirty="0"/>
              <a:t> C/O </a:t>
            </a:r>
            <a:r>
              <a:rPr lang="en-US" sz="2400" b="0" dirty="0" err="1"/>
              <a:t>ưu</a:t>
            </a:r>
            <a:r>
              <a:rPr lang="en-US" sz="2400" b="0" dirty="0"/>
              <a:t> </a:t>
            </a:r>
            <a:r>
              <a:rPr lang="en-US" sz="2400" b="0" dirty="0" err="1"/>
              <a:t>đãi</a:t>
            </a:r>
            <a:r>
              <a:rPr lang="en-US" sz="2400" b="0" dirty="0"/>
              <a:t> </a:t>
            </a:r>
            <a:r>
              <a:rPr lang="en-US" sz="2400" b="0" dirty="0" err="1"/>
              <a:t>cấp</a:t>
            </a:r>
            <a:r>
              <a:rPr lang="en-US" sz="2400" b="0" dirty="0"/>
              <a:t> </a:t>
            </a:r>
            <a:r>
              <a:rPr lang="en-US" sz="2400" b="0" dirty="0" err="1"/>
              <a:t>cho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Việt</a:t>
            </a:r>
            <a:r>
              <a:rPr lang="en-US" sz="2400" b="0" dirty="0"/>
              <a:t> Nam </a:t>
            </a:r>
            <a:r>
              <a:rPr lang="en-US" sz="2400" b="0" dirty="0" err="1"/>
              <a:t>xuất</a:t>
            </a:r>
            <a:r>
              <a:rPr lang="en-US" sz="2400" b="0" dirty="0"/>
              <a:t> </a:t>
            </a:r>
            <a:r>
              <a:rPr lang="en-US" sz="2400" b="0" dirty="0" err="1"/>
              <a:t>khẩu</a:t>
            </a:r>
            <a:r>
              <a:rPr lang="en-US" sz="2400" b="0" dirty="0"/>
              <a:t> sang </a:t>
            </a:r>
            <a:r>
              <a:rPr lang="en-US" sz="2400" b="0" dirty="0" err="1"/>
              <a:t>Trung</a:t>
            </a:r>
            <a:r>
              <a:rPr lang="en-US" sz="2400" b="0" dirty="0"/>
              <a:t> </a:t>
            </a:r>
            <a:r>
              <a:rPr lang="en-US" sz="2400" b="0" dirty="0" err="1"/>
              <a:t>Quốc</a:t>
            </a:r>
            <a:r>
              <a:rPr lang="vi-VN" sz="2400" b="0" dirty="0"/>
              <a:t> và ngược lại.</a:t>
            </a:r>
          </a:p>
          <a:p>
            <a:pPr lvl="0" algn="just">
              <a:lnSpc>
                <a:spcPct val="150000"/>
              </a:lnSpc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400" b="0" i="1" dirty="0"/>
              <a:t>C/O form A </a:t>
            </a:r>
            <a:r>
              <a:rPr lang="en-US" sz="2400" b="0" dirty="0"/>
              <a:t>: </a:t>
            </a:r>
            <a:r>
              <a:rPr lang="en-US" sz="2400" b="0" dirty="0" err="1"/>
              <a:t>Là</a:t>
            </a:r>
            <a:r>
              <a:rPr lang="en-US" sz="2400" b="0" dirty="0"/>
              <a:t> </a:t>
            </a:r>
            <a:r>
              <a:rPr lang="en-US" sz="2400" b="0" dirty="0" err="1"/>
              <a:t>loại</a:t>
            </a:r>
            <a:r>
              <a:rPr lang="en-US" sz="2400" b="0" dirty="0"/>
              <a:t> C/O </a:t>
            </a:r>
            <a:r>
              <a:rPr lang="en-US" sz="2400" b="0" dirty="0" err="1"/>
              <a:t>đặc</a:t>
            </a:r>
            <a:r>
              <a:rPr lang="en-US" sz="2400" b="0" dirty="0"/>
              <a:t> </a:t>
            </a:r>
            <a:r>
              <a:rPr lang="en-US" sz="2400" b="0" dirty="0" err="1"/>
              <a:t>trưng</a:t>
            </a:r>
            <a:r>
              <a:rPr lang="en-US" sz="2400" b="0" dirty="0"/>
              <a:t>, </a:t>
            </a:r>
            <a:r>
              <a:rPr lang="en-US" sz="2400" b="0" dirty="0" err="1"/>
              <a:t>loại</a:t>
            </a:r>
            <a:r>
              <a:rPr lang="en-US" sz="2400" b="0" dirty="0"/>
              <a:t> </a:t>
            </a:r>
            <a:r>
              <a:rPr lang="en-US" sz="2400" b="0" dirty="0" err="1"/>
              <a:t>này</a:t>
            </a:r>
            <a:r>
              <a:rPr lang="en-US" sz="2400" b="0" dirty="0"/>
              <a:t> có 29 </a:t>
            </a:r>
            <a:r>
              <a:rPr lang="en-US" sz="2400" b="0" dirty="0" err="1"/>
              <a:t>nước</a:t>
            </a:r>
            <a:r>
              <a:rPr lang="en-US" sz="2400" b="0" dirty="0"/>
              <a:t> </a:t>
            </a:r>
            <a:r>
              <a:rPr lang="en-US" sz="2400" b="0" dirty="0" err="1"/>
              <a:t>trên</a:t>
            </a:r>
            <a:r>
              <a:rPr lang="en-US" sz="2400" b="0" dirty="0"/>
              <a:t> </a:t>
            </a:r>
            <a:r>
              <a:rPr lang="en-US" sz="2400" b="0" dirty="0" err="1"/>
              <a:t>thê</a:t>
            </a:r>
            <a:r>
              <a:rPr lang="en-US" sz="2400" b="0" dirty="0"/>
              <a:t>́ </a:t>
            </a:r>
            <a:r>
              <a:rPr lang="en-US" sz="2400" b="0" dirty="0" err="1"/>
              <a:t>giới</a:t>
            </a:r>
            <a:r>
              <a:rPr lang="en-US" sz="2400" b="0" dirty="0"/>
              <a:t> </a:t>
            </a:r>
            <a:r>
              <a:rPr lang="en-US" sz="2400" b="0" dirty="0" err="1"/>
              <a:t>chấp</a:t>
            </a:r>
            <a:r>
              <a:rPr lang="en-US" sz="2400" b="0" dirty="0"/>
              <a:t> </a:t>
            </a:r>
            <a:r>
              <a:rPr lang="en-US" sz="2400" b="0" dirty="0" err="1"/>
              <a:t>nhận</a:t>
            </a:r>
            <a:r>
              <a:rPr lang="en-US" sz="2400" b="0" dirty="0"/>
              <a:t>.</a:t>
            </a:r>
            <a:endParaRPr lang="vi-VN" sz="2400" b="0" dirty="0"/>
          </a:p>
          <a:p>
            <a:pPr lvl="0" algn="just">
              <a:lnSpc>
                <a:spcPct val="150000"/>
              </a:lnSpc>
              <a:buClrTx/>
              <a:buSzPct val="90000"/>
              <a:buFont typeface="Wingdings" panose="05000000000000000000" pitchFamily="2" charset="2"/>
              <a:buChar char="Ø"/>
            </a:pPr>
            <a:r>
              <a:rPr lang="en-US" sz="2400" b="0" i="1" dirty="0"/>
              <a:t>C/O form D </a:t>
            </a:r>
            <a:r>
              <a:rPr lang="en-US" sz="2400" b="0" dirty="0"/>
              <a:t>: </a:t>
            </a:r>
            <a:r>
              <a:rPr lang="en-US" sz="2400" b="0" dirty="0" err="1"/>
              <a:t>Chỉ</a:t>
            </a:r>
            <a:r>
              <a:rPr lang="en-US" sz="2400" b="0" dirty="0"/>
              <a:t> </a:t>
            </a:r>
            <a:r>
              <a:rPr lang="en-US" sz="2400" b="0" dirty="0" err="1"/>
              <a:t>cấp</a:t>
            </a:r>
            <a:r>
              <a:rPr lang="en-US" sz="2400" b="0" dirty="0"/>
              <a:t> </a:t>
            </a:r>
            <a:r>
              <a:rPr lang="en-US" sz="2400" b="0" dirty="0" err="1"/>
              <a:t>cho</a:t>
            </a:r>
            <a:r>
              <a:rPr lang="en-US" sz="2400" b="0" dirty="0"/>
              <a:t> </a:t>
            </a:r>
            <a:r>
              <a:rPr lang="en-US" sz="2400" b="0" dirty="0" err="1"/>
              <a:t>hàng</a:t>
            </a:r>
            <a:r>
              <a:rPr lang="en-US" sz="2400" b="0" dirty="0"/>
              <a:t> </a:t>
            </a:r>
            <a:r>
              <a:rPr lang="en-US" sz="2400" b="0" dirty="0" err="1"/>
              <a:t>hóa</a:t>
            </a:r>
            <a:r>
              <a:rPr lang="en-US" sz="2400" b="0" dirty="0"/>
              <a:t> </a:t>
            </a:r>
            <a:r>
              <a:rPr lang="en-US" sz="2400" b="0" dirty="0" err="1"/>
              <a:t>xuất</a:t>
            </a:r>
            <a:r>
              <a:rPr lang="en-US" sz="2400" b="0" dirty="0"/>
              <a:t> </a:t>
            </a:r>
            <a:r>
              <a:rPr lang="en-US" sz="2400" b="0" dirty="0" err="1"/>
              <a:t>khẩu</a:t>
            </a:r>
            <a:r>
              <a:rPr lang="en-US" sz="2400" b="0" dirty="0"/>
              <a:t> </a:t>
            </a:r>
            <a:r>
              <a:rPr lang="en-US" sz="2400" b="0" dirty="0" err="1"/>
              <a:t>từ</a:t>
            </a:r>
            <a:r>
              <a:rPr lang="en-US" sz="2400" b="0" dirty="0"/>
              <a:t> </a:t>
            </a:r>
            <a:r>
              <a:rPr lang="en-US" sz="2400" b="0" dirty="0" err="1"/>
              <a:t>một</a:t>
            </a:r>
            <a:r>
              <a:rPr lang="en-US" sz="2400" b="0" dirty="0"/>
              <a:t> </a:t>
            </a:r>
            <a:r>
              <a:rPr lang="en-US" sz="2400" b="0" dirty="0" err="1"/>
              <a:t>nước</a:t>
            </a:r>
            <a:r>
              <a:rPr lang="en-US" sz="2400" b="0" dirty="0"/>
              <a:t> </a:t>
            </a:r>
            <a:r>
              <a:rPr lang="en-US" sz="2400" b="0" dirty="0" err="1"/>
              <a:t>thành</a:t>
            </a:r>
            <a:r>
              <a:rPr lang="en-US" sz="2400" b="0" dirty="0"/>
              <a:t> </a:t>
            </a:r>
            <a:r>
              <a:rPr lang="en-US" sz="2400" b="0" dirty="0" err="1"/>
              <a:t>viên</a:t>
            </a:r>
            <a:r>
              <a:rPr lang="en-US" sz="2400" b="0" dirty="0"/>
              <a:t> </a:t>
            </a:r>
            <a:r>
              <a:rPr lang="en-US" sz="2400" b="0" dirty="0" err="1"/>
              <a:t>của</a:t>
            </a:r>
            <a:r>
              <a:rPr lang="en-US" sz="2400" b="0" dirty="0"/>
              <a:t> ASEAN sang </a:t>
            </a:r>
            <a:r>
              <a:rPr lang="en-US" sz="2400" b="0" dirty="0" err="1"/>
              <a:t>một</a:t>
            </a:r>
            <a:r>
              <a:rPr lang="en-US" sz="2400" b="0" dirty="0"/>
              <a:t> </a:t>
            </a:r>
            <a:r>
              <a:rPr lang="en-US" sz="2400" b="0" dirty="0" err="1"/>
              <a:t>nước</a:t>
            </a:r>
            <a:r>
              <a:rPr lang="en-US" sz="2400" b="0" dirty="0"/>
              <a:t> </a:t>
            </a:r>
            <a:r>
              <a:rPr lang="en-US" sz="2400" b="0" dirty="0" err="1"/>
              <a:t>thành</a:t>
            </a:r>
            <a:r>
              <a:rPr lang="en-US" sz="2400" b="0" dirty="0"/>
              <a:t> </a:t>
            </a:r>
            <a:r>
              <a:rPr lang="en-US" sz="2400" b="0" dirty="0" err="1"/>
              <a:t>viên</a:t>
            </a:r>
            <a:r>
              <a:rPr lang="en-US" sz="2400" b="0" dirty="0"/>
              <a:t> ASEAN </a:t>
            </a:r>
            <a:r>
              <a:rPr lang="en-US" sz="2400" b="0" dirty="0" err="1"/>
              <a:t>khác</a:t>
            </a:r>
            <a:r>
              <a:rPr lang="en-US" sz="2400" b="0" dirty="0"/>
              <a:t>.</a:t>
            </a:r>
            <a:endParaRPr lang="vi-VN" sz="2400" b="0" dirty="0"/>
          </a:p>
          <a:p>
            <a:endParaRPr lang="en-SG" sz="2800" b="0" dirty="0"/>
          </a:p>
        </p:txBody>
      </p:sp>
    </p:spTree>
    <p:extLst>
      <p:ext uri="{BB962C8B-B14F-4D97-AF65-F5344CB8AC3E}">
        <p14:creationId xmlns:p14="http://schemas.microsoft.com/office/powerpoint/2010/main" val="374069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116632"/>
            <a:ext cx="8833859" cy="55446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7503" y="5157192"/>
            <a:ext cx="8856984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vi-V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nhập khẩu là gì?</a:t>
            </a:r>
            <a:endParaRPr lang="en-SG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335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39F64FE4-76B5-4BCA-9003-878D4B33A7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80" y="3429000"/>
            <a:ext cx="5256584" cy="647700"/>
          </a:xfrm>
        </p:spPr>
        <p:txBody>
          <a:bodyPr anchor="ctr"/>
          <a:lstStyle/>
          <a:p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Thanh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toán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quốc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</a:t>
            </a:r>
            <a:endParaRPr lang="es-ES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49456"/>
      </p:ext>
    </p:extLst>
  </p:cSld>
  <p:clrMapOvr>
    <a:masterClrMapping/>
  </p:clrMapOvr>
  <p:transition spd="slow">
    <p:randomBar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50057" y="838200"/>
            <a:ext cx="8329736" cy="431007"/>
          </a:xfrm>
        </p:spPr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T/T (Telegraphic Transfer)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G" altLang="en-US" sz="1600" dirty="0"/>
          </a:p>
        </p:txBody>
      </p:sp>
      <p:sp>
        <p:nvSpPr>
          <p:cNvPr id="69640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1" i="0" u="none" strike="noStrike" kern="1200" cap="none" spc="0" normalizeH="0" baseline="0" noProof="0">
              <a:ln>
                <a:noFill/>
              </a:ln>
              <a:solidFill>
                <a:srgbClr val="30311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Google Shape;328;p36">
            <a:extLst>
              <a:ext uri="{FF2B5EF4-FFF2-40B4-BE49-F238E27FC236}">
                <a16:creationId xmlns:a16="http://schemas.microsoft.com/office/drawing/2014/main" id="{8BFE63DE-FD0A-432D-ADA8-E60AFA91B22D}"/>
              </a:ext>
            </a:extLst>
          </p:cNvPr>
          <p:cNvSpPr/>
          <p:nvPr/>
        </p:nvSpPr>
        <p:spPr>
          <a:xfrm>
            <a:off x="7668344" y="1556792"/>
            <a:ext cx="1006453" cy="903419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589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91953" y="2852936"/>
            <a:ext cx="1647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19" idx="0"/>
            <a:endCxn id="18" idx="2"/>
          </p:cNvCxnSpPr>
          <p:nvPr/>
        </p:nvCxnSpPr>
        <p:spPr bwMode="auto">
          <a:xfrm flipV="1">
            <a:off x="2367522" y="3569534"/>
            <a:ext cx="20203" cy="8279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281334" y="4810141"/>
            <a:ext cx="165841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5778500" y="3569534"/>
            <a:ext cx="0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1494115" y="2276872"/>
            <a:ext cx="1787219" cy="12926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Ngân hàng chuyển tiền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3912" y="4397438"/>
            <a:ext cx="1787219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nhập khẩu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78373" y="2258390"/>
            <a:ext cx="1548909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Ngân hàng đại lý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9268" y="4347394"/>
            <a:ext cx="1972125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xuất khẩu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60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39F64FE4-76B5-4BCA-9003-878D4B33A7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67336" y="2636912"/>
            <a:ext cx="5976664" cy="2952328"/>
          </a:xfrm>
        </p:spPr>
        <p:txBody>
          <a:bodyPr anchor="ctr"/>
          <a:lstStyle/>
          <a:p>
            <a:r>
              <a:rPr lang="vi-V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Bảng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tính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thành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vê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tại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Việt</a:t>
            </a:r>
            <a:r>
              <a:rPr lang="en-US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  <a:endParaRPr lang="es-ES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85323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3561" y="1456618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tặng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2118337"/>
            <a:ext cx="18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1937" y="3429000"/>
            <a:ext cx="457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982997"/>
            <a:ext cx="18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1937" y="5373216"/>
            <a:ext cx="457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5557881"/>
            <a:ext cx="18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</a:t>
            </a:r>
          </a:p>
        </p:txBody>
      </p:sp>
      <p:sp>
        <p:nvSpPr>
          <p:cNvPr id="11" name="Left Bracket 10"/>
          <p:cNvSpPr/>
          <p:nvPr/>
        </p:nvSpPr>
        <p:spPr bwMode="auto">
          <a:xfrm>
            <a:off x="3193664" y="1539169"/>
            <a:ext cx="144000" cy="1620000"/>
          </a:xfrm>
          <a:prstGeom prst="leftBracke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2" name="Left Bracket 11"/>
          <p:cNvSpPr/>
          <p:nvPr/>
        </p:nvSpPr>
        <p:spPr bwMode="auto">
          <a:xfrm>
            <a:off x="3154117" y="3493829"/>
            <a:ext cx="144000" cy="1440000"/>
          </a:xfrm>
          <a:prstGeom prst="leftBracke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Left Bracket 12"/>
          <p:cNvSpPr/>
          <p:nvPr/>
        </p:nvSpPr>
        <p:spPr bwMode="auto">
          <a:xfrm>
            <a:off x="3121664" y="5376213"/>
            <a:ext cx="144000" cy="828000"/>
          </a:xfrm>
          <a:prstGeom prst="leftBracke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2166781" y="2380610"/>
            <a:ext cx="1044000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2110117" y="4234480"/>
            <a:ext cx="1044000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2062098" y="5785041"/>
            <a:ext cx="1044000" cy="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31640" y="698894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Xuất nhập khẩu:</a:t>
            </a:r>
            <a:endParaRPr lang="en-SG" sz="28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97" y="2452543"/>
            <a:ext cx="1924481" cy="1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07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153400" cy="447977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Loại hình 1: </a:t>
            </a:r>
            <a:r>
              <a:rPr lang="vi-V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xuất xuất khẩu/ chế xuất.</a:t>
            </a:r>
          </a:p>
          <a:p>
            <a:pPr>
              <a:lnSpc>
                <a:spcPct val="200000"/>
              </a:lnSpc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Loại hình 2: </a:t>
            </a:r>
            <a:r>
              <a:rPr lang="vi-V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 công</a:t>
            </a:r>
          </a:p>
          <a:p>
            <a:pPr>
              <a:lnSpc>
                <a:spcPct val="200000"/>
              </a:lnSpc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Loại hình 3: </a:t>
            </a:r>
            <a:r>
              <a:rPr lang="vi-V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Kinh doanh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624" y="6926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 hình nhập khẩu:</a:t>
            </a:r>
            <a:endParaRPr lang="en-SG" sz="3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0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507288" cy="4608512"/>
          </a:xfrm>
        </p:spPr>
        <p:txBody>
          <a:bodyPr/>
          <a:lstStyle/>
          <a:p>
            <a:pPr>
              <a:lnSpc>
                <a:spcPct val="150000"/>
              </a:lnSpc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order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phân phối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bán cửa hàng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kinh doanh online (faceboook, zalo, Sàn thương mại)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bán dự án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kinh doanh sản xuất (bán hàng trong nước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608" y="692696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loại hình nhập kinh doanh:</a:t>
            </a:r>
            <a:endParaRPr lang="en-SG" sz="32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832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Nhập order:</a:t>
            </a:r>
            <a:endParaRPr lang="en-SG" dirty="0"/>
          </a:p>
        </p:txBody>
      </p:sp>
      <p:sp>
        <p:nvSpPr>
          <p:cNvPr id="4" name="Diamond 3"/>
          <p:cNvSpPr/>
          <p:nvPr/>
        </p:nvSpPr>
        <p:spPr bwMode="auto">
          <a:xfrm>
            <a:off x="274712" y="1628800"/>
            <a:ext cx="1584176" cy="1512168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sz="20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Nhà cung cấp</a:t>
            </a:r>
            <a:endParaRPr kumimoji="0" lang="en-SG" sz="2000" b="0" i="0" u="none" strike="noStrike" normalizeH="0" baseline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/>
          <p:cNvSpPr/>
          <p:nvPr/>
        </p:nvSpPr>
        <p:spPr bwMode="auto">
          <a:xfrm>
            <a:off x="7308304" y="1628800"/>
            <a:ext cx="1728192" cy="1512168"/>
          </a:xfrm>
          <a:prstGeom prst="diamond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000" b="0" i="0" u="none" strike="noStrike" normalizeH="0" baseline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kumimoji="0" lang="vi-VN" sz="2000" b="0" i="0" u="none" strike="noStrike" normalizeH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hàng</a:t>
            </a:r>
            <a:endParaRPr kumimoji="0" lang="en-SG" sz="2000" b="0" i="0" u="none" strike="noStrike" normalizeH="0" baseline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719500" y="1772816"/>
            <a:ext cx="1728192" cy="612068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0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Taobao</a:t>
            </a:r>
            <a:endParaRPr kumimoji="0" lang="en-SG" sz="20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19500" y="2411877"/>
            <a:ext cx="1728192" cy="540060"/>
          </a:xfrm>
          <a:prstGeom prst="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0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1688</a:t>
            </a:r>
            <a:endParaRPr kumimoji="0" lang="en-SG" sz="20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nip Single Corner Rectangle 9"/>
          <p:cNvSpPr/>
          <p:nvPr/>
        </p:nvSpPr>
        <p:spPr bwMode="auto">
          <a:xfrm>
            <a:off x="1890821" y="4565104"/>
            <a:ext cx="1272952" cy="936104"/>
          </a:xfrm>
          <a:prstGeom prst="snip1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0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 TQ</a:t>
            </a:r>
            <a:endParaRPr kumimoji="0" lang="en-SG" sz="20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nip Single Corner Rectangle 10"/>
          <p:cNvSpPr/>
          <p:nvPr/>
        </p:nvSpPr>
        <p:spPr bwMode="auto">
          <a:xfrm flipH="1">
            <a:off x="6146636" y="4581128"/>
            <a:ext cx="1305683" cy="936104"/>
          </a:xfrm>
          <a:prstGeom prst="snip1Rec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sz="20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 VN</a:t>
            </a:r>
            <a:endParaRPr kumimoji="0" lang="en-SG" sz="20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>
            <a:stCxn id="4" idx="3"/>
          </p:cNvCxnSpPr>
          <p:nvPr/>
        </p:nvCxnSpPr>
        <p:spPr bwMode="auto">
          <a:xfrm flipV="1">
            <a:off x="1858888" y="2381268"/>
            <a:ext cx="1794402" cy="36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5" idx="1"/>
          </p:cNvCxnSpPr>
          <p:nvPr/>
        </p:nvCxnSpPr>
        <p:spPr bwMode="auto">
          <a:xfrm flipH="1" flipV="1">
            <a:off x="5513902" y="2380518"/>
            <a:ext cx="1794402" cy="43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3719500" y="5805264"/>
            <a:ext cx="8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0" dirty="0"/>
              <a:t>CK</a:t>
            </a:r>
          </a:p>
          <a:p>
            <a:pPr algn="ctr"/>
            <a:r>
              <a:rPr lang="vi-VN" b="0" dirty="0"/>
              <a:t>TQ</a:t>
            </a:r>
            <a:endParaRPr lang="en-SG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4396606" y="5805264"/>
            <a:ext cx="98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 </a:t>
            </a:r>
          </a:p>
          <a:p>
            <a:r>
              <a:rPr lang="vi-V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</a:t>
            </a:r>
            <a:endParaRPr lang="en-SG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Left Bracket 27"/>
          <p:cNvSpPr/>
          <p:nvPr/>
        </p:nvSpPr>
        <p:spPr bwMode="auto">
          <a:xfrm>
            <a:off x="4071429" y="4378290"/>
            <a:ext cx="148642" cy="1296144"/>
          </a:xfrm>
          <a:prstGeom prst="leftBracke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Left Bracket 28"/>
          <p:cNvSpPr/>
          <p:nvPr/>
        </p:nvSpPr>
        <p:spPr bwMode="auto">
          <a:xfrm flipH="1">
            <a:off x="4983343" y="4369933"/>
            <a:ext cx="126170" cy="1296144"/>
          </a:xfrm>
          <a:prstGeom prst="leftBracket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1066800" y="3154154"/>
            <a:ext cx="31933" cy="1895026"/>
          </a:xfrm>
          <a:prstGeom prst="lin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0" idx="2"/>
          </p:cNvCxnSpPr>
          <p:nvPr/>
        </p:nvCxnSpPr>
        <p:spPr bwMode="auto">
          <a:xfrm>
            <a:off x="1114700" y="5033156"/>
            <a:ext cx="77612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endCxn id="28" idx="1"/>
          </p:cNvCxnSpPr>
          <p:nvPr/>
        </p:nvCxnSpPr>
        <p:spPr bwMode="auto">
          <a:xfrm>
            <a:off x="3163773" y="5024816"/>
            <a:ext cx="907656" cy="15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endCxn id="11" idx="0"/>
          </p:cNvCxnSpPr>
          <p:nvPr/>
        </p:nvCxnSpPr>
        <p:spPr bwMode="auto">
          <a:xfrm>
            <a:off x="5106396" y="5033156"/>
            <a:ext cx="1040240" cy="160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 flipH="1" flipV="1">
            <a:off x="8157551" y="3140968"/>
            <a:ext cx="14849" cy="18838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H="1">
            <a:off x="7421479" y="5033156"/>
            <a:ext cx="750921" cy="6167"/>
          </a:xfrm>
          <a:prstGeom prst="lin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90821" y="1962576"/>
            <a:ext cx="15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dirty="0"/>
              <a:t>(1) Launch</a:t>
            </a:r>
            <a:endParaRPr lang="en-SG" b="0" dirty="0"/>
          </a:p>
        </p:txBody>
      </p:sp>
      <p:sp>
        <p:nvSpPr>
          <p:cNvPr id="52" name="TextBox 51"/>
          <p:cNvSpPr txBox="1"/>
          <p:nvPr/>
        </p:nvSpPr>
        <p:spPr>
          <a:xfrm>
            <a:off x="5799035" y="185303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0" dirty="0"/>
              <a:t>(2) Order</a:t>
            </a:r>
            <a:endParaRPr lang="en-SG" sz="2000" b="0" dirty="0"/>
          </a:p>
        </p:txBody>
      </p:sp>
      <p:sp>
        <p:nvSpPr>
          <p:cNvPr id="53" name="TextBox 52"/>
          <p:cNvSpPr txBox="1"/>
          <p:nvPr/>
        </p:nvSpPr>
        <p:spPr>
          <a:xfrm>
            <a:off x="5871043" y="245282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0" dirty="0"/>
              <a:t>(3) pay</a:t>
            </a:r>
            <a:endParaRPr lang="en-SG" sz="2000" b="0" dirty="0"/>
          </a:p>
        </p:txBody>
      </p:sp>
      <p:sp>
        <p:nvSpPr>
          <p:cNvPr id="54" name="TextBox 53"/>
          <p:cNvSpPr txBox="1"/>
          <p:nvPr/>
        </p:nvSpPr>
        <p:spPr>
          <a:xfrm>
            <a:off x="1066800" y="3504795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0" dirty="0"/>
              <a:t>(4) Ship</a:t>
            </a:r>
            <a:endParaRPr lang="en-SG" sz="2000" b="0" dirty="0"/>
          </a:p>
        </p:txBody>
      </p:sp>
      <p:sp>
        <p:nvSpPr>
          <p:cNvPr id="55" name="TextBox 54"/>
          <p:cNvSpPr txBox="1"/>
          <p:nvPr/>
        </p:nvSpPr>
        <p:spPr>
          <a:xfrm>
            <a:off x="6992807" y="366099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0" dirty="0"/>
              <a:t>(5) Ship</a:t>
            </a:r>
            <a:endParaRPr lang="en-SG" sz="2000" b="0" dirty="0"/>
          </a:p>
        </p:txBody>
      </p:sp>
    </p:spTree>
    <p:extLst>
      <p:ext uri="{BB962C8B-B14F-4D97-AF65-F5344CB8AC3E}">
        <p14:creationId xmlns:p14="http://schemas.microsoft.com/office/powerpoint/2010/main" val="5119920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238TGp_spraut_light _v2">
  <a:themeElements>
    <a:clrScheme name="238TGp_spraut_light _v2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8TGp_spraut_light _v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SG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SG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38TGp_spraut_light _v2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 _v2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8TGp_spraut_light _v2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PowerPoint Dep So 58</Template>
  <TotalTime>4881</TotalTime>
  <Words>2450</Words>
  <Application>Microsoft Office PowerPoint</Application>
  <PresentationFormat>On-screen Show (4:3)</PresentationFormat>
  <Paragraphs>320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Courier New</vt:lpstr>
      <vt:lpstr>Symbol</vt:lpstr>
      <vt:lpstr>Times New Roman</vt:lpstr>
      <vt:lpstr>Verdana</vt:lpstr>
      <vt:lpstr>Wingdings</vt:lpstr>
      <vt:lpstr>Wingdings 3</vt:lpstr>
      <vt:lpstr>Diseño predeterminado</vt:lpstr>
      <vt:lpstr>1_Diseño predeterminado</vt:lpstr>
      <vt:lpstr>1_238TGp_spraut_light _v2</vt:lpstr>
      <vt:lpstr>QUẢN TRỊ NHẬP HÀNG CHÍNH NGẠCH</vt:lpstr>
      <vt:lpstr>Nội dung: </vt:lpstr>
      <vt:lpstr>Nội dung:</vt:lpstr>
      <vt:lpstr>1. Hoạt động nhập khẩu</vt:lpstr>
      <vt:lpstr>PowerPoint Presentation</vt:lpstr>
      <vt:lpstr>PowerPoint Presentation</vt:lpstr>
      <vt:lpstr>PowerPoint Presentation</vt:lpstr>
      <vt:lpstr>PowerPoint Presentation</vt:lpstr>
      <vt:lpstr>Nhập order:</vt:lpstr>
      <vt:lpstr>Nhập phân phối:</vt:lpstr>
      <vt:lpstr>Nhập bán cửa hàng</vt:lpstr>
      <vt:lpstr>Nhập kinh doanh online:</vt:lpstr>
      <vt:lpstr>Nhập bán dự án:</vt:lpstr>
      <vt:lpstr>Nhập kinh doanh sản xuất:</vt:lpstr>
      <vt:lpstr>2. Quy trình nhập khẩu hàng Trung Quốc chính ngạch</vt:lpstr>
      <vt:lpstr>Quy trình:</vt:lpstr>
      <vt:lpstr>3. Thành lập công ty hoặc uỷ thác nhập khẩu</vt:lpstr>
      <vt:lpstr>PowerPoint Presentation</vt:lpstr>
      <vt:lpstr>4. Quản trị nguồn cung</vt:lpstr>
      <vt:lpstr>Tìm nguồn: </vt:lpstr>
      <vt:lpstr>ALIBABA WEB:</vt:lpstr>
      <vt:lpstr>ALIBABA  APP:</vt:lpstr>
      <vt:lpstr>So sánh và lựa chọn nhà cung cấp </vt:lpstr>
      <vt:lpstr>Đàm phán giá rẻ?</vt:lpstr>
      <vt:lpstr>5. Quản trị pháp lý</vt:lpstr>
      <vt:lpstr>PowerPoint Presentation</vt:lpstr>
      <vt:lpstr>7 nguyên tắc quản lý hàng hóa Nhập khẩu:</vt:lpstr>
      <vt:lpstr>7 nguyên tắc quản lý hàng hóa Nhập khẩu:</vt:lpstr>
      <vt:lpstr>7 nguyên tắc quản lý hàng hóa Nhập khẩu:</vt:lpstr>
      <vt:lpstr>7 nguyên tắc quản lý hàng hóa Nhập khẩu:</vt:lpstr>
      <vt:lpstr>7 nguyên tắc quản lý hàng hóa Nhập khẩu:</vt:lpstr>
      <vt:lpstr>6. Quản trị chi phí</vt:lpstr>
      <vt:lpstr>Chi phí: </vt:lpstr>
      <vt:lpstr>7. Quản trị chuỗi cung ứng</vt:lpstr>
      <vt:lpstr>Quản trị chuỗi cung ứng</vt:lpstr>
      <vt:lpstr>8. Quản trị chứng từ</vt:lpstr>
      <vt:lpstr>Hợp đồng mua bán quốc tế:</vt:lpstr>
      <vt:lpstr>Hợp đồng mua bán quốc tế:</vt:lpstr>
      <vt:lpstr>Hợp đồng mua bán quốc tế:</vt:lpstr>
      <vt:lpstr>Các điều khoản bắt buộc:</vt:lpstr>
      <vt:lpstr>Hóa đơn thương mại:</vt:lpstr>
      <vt:lpstr>Hóa đơn thương mại:</vt:lpstr>
      <vt:lpstr>Packing list:</vt:lpstr>
      <vt:lpstr>Packing list:</vt:lpstr>
      <vt:lpstr>Bill of Lading:</vt:lpstr>
      <vt:lpstr>PowerPoint Presentation</vt:lpstr>
      <vt:lpstr>Chức năng:</vt:lpstr>
      <vt:lpstr>Giấy chứng nhận xuất xứ (C/O):</vt:lpstr>
      <vt:lpstr>C/O ưu đãi:</vt:lpstr>
      <vt:lpstr>9. Thanh toán quốc tế</vt:lpstr>
      <vt:lpstr>Chuyển tiền bằng điện T/T (Telegraphic Transfer) </vt:lpstr>
      <vt:lpstr>10. Bảng tính giá thành sản phẩm về kho tại Việt Nam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TRỊ NHẬP HÀNG TRUNG QUỐC CHÍNH NGẠCH</dc:title>
  <dc:creator>Linh Trần</dc:creator>
  <cp:lastModifiedBy>Work-PC</cp:lastModifiedBy>
  <cp:revision>91</cp:revision>
  <dcterms:created xsi:type="dcterms:W3CDTF">2020-02-24T10:15:55Z</dcterms:created>
  <dcterms:modified xsi:type="dcterms:W3CDTF">2022-04-13T13:55:07Z</dcterms:modified>
</cp:coreProperties>
</file>